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5" autoAdjust="0"/>
    <p:restoredTop sz="94717" autoAdjust="0"/>
  </p:normalViewPr>
  <p:slideViewPr>
    <p:cSldViewPr>
      <p:cViewPr>
        <p:scale>
          <a:sx n="80" d="100"/>
          <a:sy n="80" d="100"/>
        </p:scale>
        <p:origin x="-108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2" name="Footer Placeholder 1"/>
          <p:cNvSpPr>
            <a:spLocks noGrp="1"/>
          </p:cNvSpPr>
          <p:nvPr>
            <p:ph type="ftr" sz="quarter" idx="11"/>
          </p:nvPr>
        </p:nvSpPr>
        <p:spPr/>
        <p:txBody>
          <a:bodyPr/>
          <a:lstStyle/>
          <a:p>
            <a:endParaRPr lang="hr-HR"/>
          </a:p>
        </p:txBody>
      </p:sp>
      <p:sp>
        <p:nvSpPr>
          <p:cNvPr id="15" name="Slide Number Placeholder 14"/>
          <p:cNvSpPr>
            <a:spLocks noGrp="1"/>
          </p:cNvSpPr>
          <p:nvPr>
            <p:ph type="sldNum" sz="quarter" idx="12"/>
          </p:nvPr>
        </p:nvSpPr>
        <p:spPr>
          <a:xfrm>
            <a:off x="8229600" y="6473952"/>
            <a:ext cx="758952" cy="246888"/>
          </a:xfrm>
        </p:spPr>
        <p:txBody>
          <a:bodyPr/>
          <a:lstStyle/>
          <a:p>
            <a:fld id="{F742C2C0-AE33-4037-9CC1-8D06B7130ECF}"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742C2C0-AE33-4037-9CC1-8D06B7130ECF}"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742C2C0-AE33-4037-9CC1-8D06B7130ECF}"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19" name="Footer Placeholder 18"/>
          <p:cNvSpPr>
            <a:spLocks noGrp="1"/>
          </p:cNvSpPr>
          <p:nvPr>
            <p:ph type="ftr" sz="quarter" idx="11"/>
          </p:nvPr>
        </p:nvSpPr>
        <p:spPr>
          <a:xfrm>
            <a:off x="3581400" y="76200"/>
            <a:ext cx="2895600" cy="288925"/>
          </a:xfrm>
        </p:spPr>
        <p:txBody>
          <a:bodyPr/>
          <a:lstStyle/>
          <a:p>
            <a:endParaRPr lang="hr-HR"/>
          </a:p>
        </p:txBody>
      </p:sp>
      <p:sp>
        <p:nvSpPr>
          <p:cNvPr id="16" name="Slide Number Placeholder 15"/>
          <p:cNvSpPr>
            <a:spLocks noGrp="1"/>
          </p:cNvSpPr>
          <p:nvPr>
            <p:ph type="sldNum" sz="quarter" idx="12"/>
          </p:nvPr>
        </p:nvSpPr>
        <p:spPr>
          <a:xfrm>
            <a:off x="8229600" y="6473952"/>
            <a:ext cx="758952" cy="246888"/>
          </a:xfrm>
        </p:spPr>
        <p:txBody>
          <a:bodyPr/>
          <a:lstStyle/>
          <a:p>
            <a:fld id="{F742C2C0-AE33-4037-9CC1-8D06B7130ECF}"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11" name="Footer Placeholder 10"/>
          <p:cNvSpPr>
            <a:spLocks noGrp="1"/>
          </p:cNvSpPr>
          <p:nvPr>
            <p:ph type="ftr" sz="quarter" idx="11"/>
          </p:nvPr>
        </p:nvSpPr>
        <p:spPr/>
        <p:txBody>
          <a:bodyPr/>
          <a:lstStyle/>
          <a:p>
            <a:endParaRPr lang="hr-HR"/>
          </a:p>
        </p:txBody>
      </p:sp>
      <p:sp>
        <p:nvSpPr>
          <p:cNvPr id="16" name="Slide Number Placeholder 15"/>
          <p:cNvSpPr>
            <a:spLocks noGrp="1"/>
          </p:cNvSpPr>
          <p:nvPr>
            <p:ph type="sldNum" sz="quarter" idx="12"/>
          </p:nvPr>
        </p:nvSpPr>
        <p:spPr/>
        <p:txBody>
          <a:bodyPr/>
          <a:lstStyle/>
          <a:p>
            <a:fld id="{F742C2C0-AE33-4037-9CC1-8D06B7130ECF}" type="slidenum">
              <a:rPr lang="hr-HR" smtClean="0"/>
              <a:pPr/>
              <a:t>‹#›</a:t>
            </a:fld>
            <a:endParaRPr lang="hr-H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10" name="Footer Placeholder 9"/>
          <p:cNvSpPr>
            <a:spLocks noGrp="1"/>
          </p:cNvSpPr>
          <p:nvPr>
            <p:ph type="ftr" sz="quarter" idx="11"/>
          </p:nvPr>
        </p:nvSpPr>
        <p:spPr/>
        <p:txBody>
          <a:bodyPr/>
          <a:lstStyle/>
          <a:p>
            <a:endParaRPr lang="hr-HR"/>
          </a:p>
        </p:txBody>
      </p:sp>
      <p:sp>
        <p:nvSpPr>
          <p:cNvPr id="31" name="Slide Number Placeholder 30"/>
          <p:cNvSpPr>
            <a:spLocks noGrp="1"/>
          </p:cNvSpPr>
          <p:nvPr>
            <p:ph type="sldNum" sz="quarter" idx="12"/>
          </p:nvPr>
        </p:nvSpPr>
        <p:spPr/>
        <p:txBody>
          <a:bodyPr/>
          <a:lstStyle/>
          <a:p>
            <a:fld id="{F742C2C0-AE33-4037-9CC1-8D06B7130ECF}"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229600" y="6477000"/>
            <a:ext cx="762000" cy="246888"/>
          </a:xfrm>
        </p:spPr>
        <p:txBody>
          <a:bodyPr/>
          <a:lstStyle/>
          <a:p>
            <a:fld id="{F742C2C0-AE33-4037-9CC1-8D06B7130ECF}" type="slidenum">
              <a:rPr lang="hr-HR" smtClean="0"/>
              <a:pPr/>
              <a:t>‹#›</a:t>
            </a:fld>
            <a:endParaRPr lang="hr-H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21" name="Footer Placeholder 20"/>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742C2C0-AE33-4037-9CC1-8D06B7130ECF}"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24" name="Footer Placeholder 23"/>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F742C2C0-AE33-4037-9CC1-8D06B7130ECF}"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29" name="Footer Placeholder 28"/>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F742C2C0-AE33-4037-9CC1-8D06B7130ECF}"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4FD2A2A-C8F8-43DE-AE38-42604061E22D}" type="datetimeFigureOut">
              <a:rPr lang="sr-Latn-CS" smtClean="0"/>
              <a:pPr/>
              <a:t>7.5.2013</a:t>
            </a:fld>
            <a:endParaRPr lang="hr-HR"/>
          </a:p>
        </p:txBody>
      </p:sp>
      <p:sp>
        <p:nvSpPr>
          <p:cNvPr id="5" name="Footer Placeholder 4"/>
          <p:cNvSpPr>
            <a:spLocks noGrp="1"/>
          </p:cNvSpPr>
          <p:nvPr>
            <p:ph type="ftr" sz="quarter" idx="11"/>
          </p:nvPr>
        </p:nvSpPr>
        <p:spPr/>
        <p:txBody>
          <a:bodyPr/>
          <a:lstStyle/>
          <a:p>
            <a:endParaRPr lang="hr-HR"/>
          </a:p>
        </p:txBody>
      </p:sp>
      <p:sp>
        <p:nvSpPr>
          <p:cNvPr id="31" name="Slide Number Placeholder 30"/>
          <p:cNvSpPr>
            <a:spLocks noGrp="1"/>
          </p:cNvSpPr>
          <p:nvPr>
            <p:ph type="sldNum" sz="quarter" idx="12"/>
          </p:nvPr>
        </p:nvSpPr>
        <p:spPr/>
        <p:txBody>
          <a:bodyPr/>
          <a:lstStyle/>
          <a:p>
            <a:fld id="{F742C2C0-AE33-4037-9CC1-8D06B7130ECF}" type="slidenum">
              <a:rPr lang="hr-HR" smtClean="0"/>
              <a:pPr/>
              <a:t>‹#›</a:t>
            </a:fld>
            <a:endParaRPr lang="hr-H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4FD2A2A-C8F8-43DE-AE38-42604061E22D}" type="datetimeFigureOut">
              <a:rPr lang="sr-Latn-CS" smtClean="0"/>
              <a:pPr/>
              <a:t>7.5.2013</a:t>
            </a:fld>
            <a:endParaRPr lang="hr-H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r-H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742C2C0-AE33-4037-9CC1-8D06B7130ECF}" type="slidenum">
              <a:rPr lang="hr-HR" smtClean="0"/>
              <a:pPr/>
              <a:t>‹#›</a:t>
            </a:fld>
            <a:endParaRPr lang="hr-H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Council_of_the_European_Union" TargetMode="External"/><Relationship Id="rId13" Type="http://schemas.openxmlformats.org/officeDocument/2006/relationships/hyperlink" Target="http://en.wikipedia.org/wiki/European_Parliament" TargetMode="External"/><Relationship Id="rId3" Type="http://schemas.openxmlformats.org/officeDocument/2006/relationships/hyperlink" Target="http://en.wikipedia.org/wiki/Member_state_of_the_European_Union" TargetMode="External"/><Relationship Id="rId7" Type="http://schemas.openxmlformats.org/officeDocument/2006/relationships/hyperlink" Target="http://en.wikipedia.org/wiki/European_Commission" TargetMode="External"/><Relationship Id="rId12" Type="http://schemas.openxmlformats.org/officeDocument/2006/relationships/hyperlink" Target="http://en.wikipedia.org/wiki/Court_of_Auditors" TargetMode="External"/><Relationship Id="rId2" Type="http://schemas.openxmlformats.org/officeDocument/2006/relationships/hyperlink" Target="http://en.wikipedia.org/wiki/Economic_and_Monetary_Union_of_the_European_Union" TargetMode="External"/><Relationship Id="rId1" Type="http://schemas.openxmlformats.org/officeDocument/2006/relationships/slideLayout" Target="../slideLayouts/slideLayout2.xml"/><Relationship Id="rId6" Type="http://schemas.openxmlformats.org/officeDocument/2006/relationships/hyperlink" Target="http://en.wikipedia.org/wiki/Institutions_of_the_European_Union" TargetMode="External"/><Relationship Id="rId11" Type="http://schemas.openxmlformats.org/officeDocument/2006/relationships/hyperlink" Target="http://en.wikipedia.org/wiki/European_Central_Bank" TargetMode="External"/><Relationship Id="rId5" Type="http://schemas.openxmlformats.org/officeDocument/2006/relationships/hyperlink" Target="http://en.wikipedia.org/wiki/Europe" TargetMode="External"/><Relationship Id="rId15" Type="http://schemas.openxmlformats.org/officeDocument/2006/relationships/hyperlink" Target="http://en.wikipedia.org/wiki/Brussels" TargetMode="External"/><Relationship Id="rId10" Type="http://schemas.openxmlformats.org/officeDocument/2006/relationships/hyperlink" Target="http://en.wikipedia.org/wiki/Court_of_Justice_of_the_European_Union" TargetMode="External"/><Relationship Id="rId4" Type="http://schemas.openxmlformats.org/officeDocument/2006/relationships/hyperlink" Target="http://en.wikipedia.org/wiki/Outermost_regions" TargetMode="External"/><Relationship Id="rId9" Type="http://schemas.openxmlformats.org/officeDocument/2006/relationships/hyperlink" Target="http://en.wikipedia.org/wiki/European_Council" TargetMode="External"/><Relationship Id="rId14" Type="http://schemas.openxmlformats.org/officeDocument/2006/relationships/hyperlink" Target="http://en.wikipedia.org/wiki/Citizenship_of_the_European_Unio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Azure_(heraldry)" TargetMode="External"/><Relationship Id="rId7" Type="http://schemas.openxmlformats.org/officeDocument/2006/relationships/image" Target="../media/image3.jpeg"/><Relationship Id="rId2" Type="http://schemas.openxmlformats.org/officeDocument/2006/relationships/hyperlink" Target="http://en.wikipedia.org/wiki/Circle_of_stars" TargetMode="External"/><Relationship Id="rId1" Type="http://schemas.openxmlformats.org/officeDocument/2006/relationships/slideLayout" Target="../slideLayouts/slideLayout9.xml"/><Relationship Id="rId6" Type="http://schemas.openxmlformats.org/officeDocument/2006/relationships/hyperlink" Target="http://en.wikipedia.org/wiki/European_Union" TargetMode="External"/><Relationship Id="rId5" Type="http://schemas.openxmlformats.org/officeDocument/2006/relationships/hyperlink" Target="http://en.wikipedia.org/wiki/Council_of_Europe" TargetMode="External"/><Relationship Id="rId4" Type="http://schemas.openxmlformats.org/officeDocument/2006/relationships/hyperlink" Target="http://en.wikipedia.org/wiki/Fla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European_Union" TargetMode="External"/><Relationship Id="rId2" Type="http://schemas.openxmlformats.org/officeDocument/2006/relationships/hyperlink" Target="http://en.wikipedia.org/wiki/German_language" TargetMode="External"/><Relationship Id="rId1" Type="http://schemas.openxmlformats.org/officeDocument/2006/relationships/slideLayout" Target="../slideLayouts/slideLayout4.xml"/><Relationship Id="rId4" Type="http://schemas.openxmlformats.org/officeDocument/2006/relationships/hyperlink" Target="http://en.wikipedia.org/wiki/Council_of_Europ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uropa.eu/about-eu/countries/member-countries/estonia/index_en.htm" TargetMode="External"/><Relationship Id="rId13" Type="http://schemas.openxmlformats.org/officeDocument/2006/relationships/hyperlink" Target="http://europa.eu/about-eu/countries/member-countries/hungary/index_en.htm" TargetMode="External"/><Relationship Id="rId18" Type="http://schemas.openxmlformats.org/officeDocument/2006/relationships/hyperlink" Target="http://europa.eu/about-eu/countries/member-countries/luxembourg/index_en.htm" TargetMode="External"/><Relationship Id="rId26" Type="http://schemas.openxmlformats.org/officeDocument/2006/relationships/hyperlink" Target="http://europa.eu/about-eu/countries/member-countries/spain/index_en.htm" TargetMode="External"/><Relationship Id="rId3" Type="http://schemas.openxmlformats.org/officeDocument/2006/relationships/hyperlink" Target="http://europa.eu/about-eu/countries/member-countries/belgium/index_en.htm" TargetMode="External"/><Relationship Id="rId21" Type="http://schemas.openxmlformats.org/officeDocument/2006/relationships/hyperlink" Target="http://europa.eu/about-eu/countries/member-countries/poland/index_en.htm" TargetMode="External"/><Relationship Id="rId7" Type="http://schemas.openxmlformats.org/officeDocument/2006/relationships/hyperlink" Target="http://europa.eu/about-eu/countries/member-countries/denmark/index_en.htm" TargetMode="External"/><Relationship Id="rId12" Type="http://schemas.openxmlformats.org/officeDocument/2006/relationships/hyperlink" Target="http://europa.eu/about-eu/countries/member-countries/greece/index_en.htm" TargetMode="External"/><Relationship Id="rId17" Type="http://schemas.openxmlformats.org/officeDocument/2006/relationships/hyperlink" Target="http://europa.eu/about-eu/countries/member-countries/lithuania/index_en.htm" TargetMode="External"/><Relationship Id="rId25" Type="http://schemas.openxmlformats.org/officeDocument/2006/relationships/hyperlink" Target="http://europa.eu/about-eu/countries/member-countries/slovenia/index_en.htm" TargetMode="External"/><Relationship Id="rId2" Type="http://schemas.openxmlformats.org/officeDocument/2006/relationships/hyperlink" Target="http://europa.eu/about-eu/countries/member-countries/austria/index_en.htm" TargetMode="External"/><Relationship Id="rId16" Type="http://schemas.openxmlformats.org/officeDocument/2006/relationships/hyperlink" Target="http://europa.eu/about-eu/countries/member-countries/latvia/index_en.htm" TargetMode="External"/><Relationship Id="rId20" Type="http://schemas.openxmlformats.org/officeDocument/2006/relationships/hyperlink" Target="http://europa.eu/about-eu/countries/member-countries/netherlands/index_en.htm" TargetMode="External"/><Relationship Id="rId1" Type="http://schemas.openxmlformats.org/officeDocument/2006/relationships/slideLayout" Target="../slideLayouts/slideLayout2.xml"/><Relationship Id="rId6" Type="http://schemas.openxmlformats.org/officeDocument/2006/relationships/hyperlink" Target="http://europa.eu/about-eu/countries/member-countries/czechrepublic/index_en.htm" TargetMode="External"/><Relationship Id="rId11" Type="http://schemas.openxmlformats.org/officeDocument/2006/relationships/hyperlink" Target="http://europa.eu/about-eu/countries/member-countries/germany/index_en.htm" TargetMode="External"/><Relationship Id="rId24" Type="http://schemas.openxmlformats.org/officeDocument/2006/relationships/hyperlink" Target="http://europa.eu/about-eu/countries/member-countries/slovakia/index_en.htm" TargetMode="External"/><Relationship Id="rId5" Type="http://schemas.openxmlformats.org/officeDocument/2006/relationships/hyperlink" Target="http://europa.eu/about-eu/countries/member-countries/cyprus/index_en.htm" TargetMode="External"/><Relationship Id="rId15" Type="http://schemas.openxmlformats.org/officeDocument/2006/relationships/hyperlink" Target="http://europa.eu/about-eu/countries/member-countries/italy/index_en.htm" TargetMode="External"/><Relationship Id="rId23" Type="http://schemas.openxmlformats.org/officeDocument/2006/relationships/hyperlink" Target="http://europa.eu/about-eu/countries/member-countries/romania/index_en.htm" TargetMode="External"/><Relationship Id="rId28" Type="http://schemas.openxmlformats.org/officeDocument/2006/relationships/hyperlink" Target="http://europa.eu/about-eu/countries/member-countries/unitedkingdom/index_en.htm" TargetMode="External"/><Relationship Id="rId10" Type="http://schemas.openxmlformats.org/officeDocument/2006/relationships/hyperlink" Target="http://europa.eu/about-eu/countries/member-countries/france/index_en.htm" TargetMode="External"/><Relationship Id="rId19" Type="http://schemas.openxmlformats.org/officeDocument/2006/relationships/hyperlink" Target="http://europa.eu/about-eu/countries/member-countries/malta/index_en.htm" TargetMode="External"/><Relationship Id="rId4" Type="http://schemas.openxmlformats.org/officeDocument/2006/relationships/hyperlink" Target="http://europa.eu/about-eu/countries/member-countries/bulgaria/index_en.htm" TargetMode="External"/><Relationship Id="rId9" Type="http://schemas.openxmlformats.org/officeDocument/2006/relationships/hyperlink" Target="http://europa.eu/about-eu/countries/member-countries/finland/index_en.htm" TargetMode="External"/><Relationship Id="rId14" Type="http://schemas.openxmlformats.org/officeDocument/2006/relationships/hyperlink" Target="http://europa.eu/about-eu/countries/member-countries/ireland/index_en.htm" TargetMode="External"/><Relationship Id="rId22" Type="http://schemas.openxmlformats.org/officeDocument/2006/relationships/hyperlink" Target="http://europa.eu/about-eu/countries/member-countries/portugal/index_en.htm" TargetMode="External"/><Relationship Id="rId27" Type="http://schemas.openxmlformats.org/officeDocument/2006/relationships/hyperlink" Target="http://europa.eu/about-eu/countries/member-countries/sweden/index_en.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en.wikipedia.org/wiki/Finnish_language" TargetMode="External"/><Relationship Id="rId13" Type="http://schemas.openxmlformats.org/officeDocument/2006/relationships/hyperlink" Target="http://en.wikipedia.org/wiki/Irish_Language" TargetMode="External"/><Relationship Id="rId18" Type="http://schemas.openxmlformats.org/officeDocument/2006/relationships/hyperlink" Target="http://en.wikipedia.org/wiki/Polish_language" TargetMode="External"/><Relationship Id="rId3" Type="http://schemas.openxmlformats.org/officeDocument/2006/relationships/hyperlink" Target="http://en.wikipedia.org/wiki/Czech_language" TargetMode="External"/><Relationship Id="rId21" Type="http://schemas.openxmlformats.org/officeDocument/2006/relationships/hyperlink" Target="http://en.wikipedia.org/wiki/Slovak_language" TargetMode="External"/><Relationship Id="rId7" Type="http://schemas.openxmlformats.org/officeDocument/2006/relationships/hyperlink" Target="http://en.wikipedia.org/wiki/Estonian_language" TargetMode="External"/><Relationship Id="rId12" Type="http://schemas.openxmlformats.org/officeDocument/2006/relationships/hyperlink" Target="http://en.wikipedia.org/wiki/Hungarian_language" TargetMode="External"/><Relationship Id="rId17" Type="http://schemas.openxmlformats.org/officeDocument/2006/relationships/hyperlink" Target="http://en.wikipedia.org/wiki/Maltese_language" TargetMode="External"/><Relationship Id="rId2" Type="http://schemas.openxmlformats.org/officeDocument/2006/relationships/hyperlink" Target="http://en.wikipedia.org/wiki/Bulgarian_language" TargetMode="External"/><Relationship Id="rId16" Type="http://schemas.openxmlformats.org/officeDocument/2006/relationships/hyperlink" Target="http://en.wikipedia.org/wiki/Lithuanian_language" TargetMode="External"/><Relationship Id="rId20" Type="http://schemas.openxmlformats.org/officeDocument/2006/relationships/hyperlink" Target="http://en.wikipedia.org/wiki/Romanian_language" TargetMode="External"/><Relationship Id="rId1" Type="http://schemas.openxmlformats.org/officeDocument/2006/relationships/slideLayout" Target="../slideLayouts/slideLayout2.xml"/><Relationship Id="rId6" Type="http://schemas.openxmlformats.org/officeDocument/2006/relationships/hyperlink" Target="http://en.wikipedia.org/wiki/English_language" TargetMode="External"/><Relationship Id="rId11" Type="http://schemas.openxmlformats.org/officeDocument/2006/relationships/hyperlink" Target="http://en.wikipedia.org/wiki/Greek_language" TargetMode="External"/><Relationship Id="rId24" Type="http://schemas.openxmlformats.org/officeDocument/2006/relationships/hyperlink" Target="http://en.wikipedia.org/wiki/Swedish_language" TargetMode="External"/><Relationship Id="rId5" Type="http://schemas.openxmlformats.org/officeDocument/2006/relationships/hyperlink" Target="http://en.wikipedia.org/wiki/Dutch_language" TargetMode="External"/><Relationship Id="rId15" Type="http://schemas.openxmlformats.org/officeDocument/2006/relationships/hyperlink" Target="http://en.wikipedia.org/wiki/Latvian_language" TargetMode="External"/><Relationship Id="rId23" Type="http://schemas.openxmlformats.org/officeDocument/2006/relationships/hyperlink" Target="http://en.wikipedia.org/wiki/Spanish_language" TargetMode="External"/><Relationship Id="rId10" Type="http://schemas.openxmlformats.org/officeDocument/2006/relationships/hyperlink" Target="http://en.wikipedia.org/wiki/German_language" TargetMode="External"/><Relationship Id="rId19" Type="http://schemas.openxmlformats.org/officeDocument/2006/relationships/hyperlink" Target="http://en.wikipedia.org/wiki/Portuguese_language" TargetMode="External"/><Relationship Id="rId4" Type="http://schemas.openxmlformats.org/officeDocument/2006/relationships/hyperlink" Target="http://en.wikipedia.org/wiki/Danish_language" TargetMode="External"/><Relationship Id="rId9" Type="http://schemas.openxmlformats.org/officeDocument/2006/relationships/hyperlink" Target="http://en.wikipedia.org/wiki/French_language" TargetMode="External"/><Relationship Id="rId14" Type="http://schemas.openxmlformats.org/officeDocument/2006/relationships/hyperlink" Target="http://en.wikipedia.org/wiki/Italian_language" TargetMode="External"/><Relationship Id="rId22" Type="http://schemas.openxmlformats.org/officeDocument/2006/relationships/hyperlink" Target="http://en.wikipedia.org/wiki/Slovene_langua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Europe day ( Schuman day)</a:t>
            </a:r>
            <a:endParaRPr lang="en-GB" dirty="0"/>
          </a:p>
        </p:txBody>
      </p:sp>
      <p:sp>
        <p:nvSpPr>
          <p:cNvPr id="5" name="Content Placeholder 4"/>
          <p:cNvSpPr>
            <a:spLocks noGrp="1"/>
          </p:cNvSpPr>
          <p:nvPr>
            <p:ph idx="1"/>
          </p:nvPr>
        </p:nvSpPr>
        <p:spPr/>
        <p:txBody>
          <a:bodyPr/>
          <a:lstStyle/>
          <a:p>
            <a:r>
              <a:rPr lang="en-US" dirty="0" smtClean="0"/>
              <a:t>The ideas behind the European Union were first put forward on 9 May 1950 by French foreign minister Robert Schuman. This is why 9 May is celebrated as a key date for the EU.</a:t>
            </a:r>
            <a:endParaRPr lang="en-GB" dirty="0"/>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European Union</a:t>
            </a:r>
            <a:endParaRPr lang="en-GB" dirty="0"/>
          </a:p>
        </p:txBody>
      </p:sp>
      <p:sp>
        <p:nvSpPr>
          <p:cNvPr id="3" name="Content Placeholder 2"/>
          <p:cNvSpPr>
            <a:spLocks noGrp="1"/>
          </p:cNvSpPr>
          <p:nvPr>
            <p:ph idx="1"/>
          </p:nvPr>
        </p:nvSpPr>
        <p:spPr/>
        <p:txBody>
          <a:bodyPr>
            <a:normAutofit/>
          </a:bodyPr>
          <a:lstStyle/>
          <a:p>
            <a:r>
              <a:rPr lang="en-GB" sz="2000" dirty="0" smtClean="0">
                <a:cs typeface="Calibri" pitchFamily="34" charset="0"/>
              </a:rPr>
              <a:t>The European Union (EU) is an </a:t>
            </a:r>
            <a:r>
              <a:rPr lang="en-GB" sz="2000" dirty="0" smtClean="0">
                <a:cs typeface="Calibri" pitchFamily="34" charset="0"/>
                <a:hlinkClick r:id="rId2" tooltip="Economic and Monetary Union of the European Union"/>
              </a:rPr>
              <a:t>economic</a:t>
            </a:r>
            <a:r>
              <a:rPr lang="en-GB" sz="2000" dirty="0" smtClean="0">
                <a:cs typeface="Calibri" pitchFamily="34" charset="0"/>
              </a:rPr>
              <a:t> and political union of 27 </a:t>
            </a:r>
            <a:r>
              <a:rPr lang="en-GB" sz="2000" dirty="0" smtClean="0">
                <a:cs typeface="Calibri" pitchFamily="34" charset="0"/>
                <a:hlinkClick r:id="rId3" tooltip="Member state of the European Union"/>
              </a:rPr>
              <a:t>member states</a:t>
            </a:r>
            <a:r>
              <a:rPr lang="en-GB" sz="2000" dirty="0" smtClean="0">
                <a:cs typeface="Calibri" pitchFamily="34" charset="0"/>
              </a:rPr>
              <a:t> that are located </a:t>
            </a:r>
            <a:r>
              <a:rPr lang="en-GB" sz="2000" dirty="0" smtClean="0">
                <a:cs typeface="Calibri" pitchFamily="34" charset="0"/>
                <a:hlinkClick r:id="rId4" tooltip="Outermost regions"/>
              </a:rPr>
              <a:t>primarily</a:t>
            </a:r>
            <a:r>
              <a:rPr lang="en-GB" sz="2000" dirty="0" smtClean="0">
                <a:cs typeface="Calibri" pitchFamily="34" charset="0"/>
              </a:rPr>
              <a:t> in </a:t>
            </a:r>
            <a:r>
              <a:rPr lang="en-GB" sz="2000" dirty="0" smtClean="0">
                <a:cs typeface="Calibri" pitchFamily="34" charset="0"/>
                <a:hlinkClick r:id="rId5" tooltip="Europe"/>
              </a:rPr>
              <a:t>Europe</a:t>
            </a:r>
            <a:r>
              <a:rPr lang="en-GB" sz="2000" dirty="0" smtClean="0">
                <a:cs typeface="Calibri" pitchFamily="34" charset="0"/>
              </a:rPr>
              <a:t>.</a:t>
            </a:r>
            <a:endParaRPr lang="hr-HR" sz="2000" dirty="0" smtClean="0">
              <a:cs typeface="Calibri" pitchFamily="34" charset="0"/>
            </a:endParaRPr>
          </a:p>
          <a:p>
            <a:pPr>
              <a:buNone/>
            </a:pPr>
            <a:endParaRPr lang="hr-HR" sz="2000" dirty="0" smtClean="0">
              <a:cs typeface="Calibri" pitchFamily="34" charset="0"/>
            </a:endParaRPr>
          </a:p>
          <a:p>
            <a:r>
              <a:rPr lang="en-US" sz="2000" dirty="0" smtClean="0">
                <a:cs typeface="Calibri" pitchFamily="34" charset="0"/>
                <a:hlinkClick r:id="rId6" tooltip="Institutions of the European Union"/>
              </a:rPr>
              <a:t>Institutions of the EU</a:t>
            </a:r>
            <a:r>
              <a:rPr lang="en-US" sz="2000" dirty="0" smtClean="0">
                <a:cs typeface="Calibri" pitchFamily="34" charset="0"/>
              </a:rPr>
              <a:t> include the </a:t>
            </a:r>
            <a:r>
              <a:rPr lang="en-US" sz="2000" dirty="0" smtClean="0">
                <a:cs typeface="Calibri" pitchFamily="34" charset="0"/>
                <a:hlinkClick r:id="rId7" tooltip="European Commission"/>
              </a:rPr>
              <a:t>European Commission</a:t>
            </a:r>
            <a:r>
              <a:rPr lang="en-US" sz="2000" dirty="0" smtClean="0">
                <a:cs typeface="Calibri" pitchFamily="34" charset="0"/>
              </a:rPr>
              <a:t>, the </a:t>
            </a:r>
            <a:r>
              <a:rPr lang="en-US" sz="2000" dirty="0" smtClean="0">
                <a:cs typeface="Calibri" pitchFamily="34" charset="0"/>
                <a:hlinkClick r:id="rId8" tooltip="Council of the European Union"/>
              </a:rPr>
              <a:t>Council of the European Union</a:t>
            </a:r>
            <a:r>
              <a:rPr lang="en-US" sz="2000" dirty="0" smtClean="0">
                <a:cs typeface="Calibri" pitchFamily="34" charset="0"/>
              </a:rPr>
              <a:t>, the </a:t>
            </a:r>
            <a:r>
              <a:rPr lang="en-US" sz="2000" dirty="0" smtClean="0">
                <a:cs typeface="Calibri" pitchFamily="34" charset="0"/>
                <a:hlinkClick r:id="rId9" tooltip="European Council"/>
              </a:rPr>
              <a:t>European Council</a:t>
            </a:r>
            <a:r>
              <a:rPr lang="en-US" sz="2000" dirty="0" smtClean="0">
                <a:cs typeface="Calibri" pitchFamily="34" charset="0"/>
              </a:rPr>
              <a:t>, the </a:t>
            </a:r>
            <a:r>
              <a:rPr lang="en-US" sz="2000" dirty="0" smtClean="0">
                <a:cs typeface="Calibri" pitchFamily="34" charset="0"/>
                <a:hlinkClick r:id="rId10" tooltip="Court of Justice of the European Union"/>
              </a:rPr>
              <a:t>Court of Justice of the European Union</a:t>
            </a:r>
            <a:r>
              <a:rPr lang="en-US" sz="2000" dirty="0" smtClean="0">
                <a:cs typeface="Calibri" pitchFamily="34" charset="0"/>
              </a:rPr>
              <a:t>, the </a:t>
            </a:r>
            <a:r>
              <a:rPr lang="en-US" sz="2000" dirty="0" smtClean="0">
                <a:cs typeface="Calibri" pitchFamily="34" charset="0"/>
                <a:hlinkClick r:id="rId11" tooltip="European Central Bank"/>
              </a:rPr>
              <a:t>European Central Bank</a:t>
            </a:r>
            <a:r>
              <a:rPr lang="en-US" sz="2000" dirty="0" smtClean="0">
                <a:cs typeface="Calibri" pitchFamily="34" charset="0"/>
              </a:rPr>
              <a:t>, the </a:t>
            </a:r>
            <a:r>
              <a:rPr lang="en-US" sz="2000" dirty="0" smtClean="0">
                <a:cs typeface="Calibri" pitchFamily="34" charset="0"/>
                <a:hlinkClick r:id="rId12" tooltip="Court of Auditors"/>
              </a:rPr>
              <a:t>Court of Auditors</a:t>
            </a:r>
            <a:r>
              <a:rPr lang="en-US" sz="2000" dirty="0" smtClean="0">
                <a:cs typeface="Calibri" pitchFamily="34" charset="0"/>
              </a:rPr>
              <a:t>, and the </a:t>
            </a:r>
            <a:r>
              <a:rPr lang="en-US" sz="2000" dirty="0" smtClean="0">
                <a:cs typeface="Calibri" pitchFamily="34" charset="0"/>
                <a:hlinkClick r:id="rId13" tooltip="European Parliament"/>
              </a:rPr>
              <a:t>European Parliament</a:t>
            </a:r>
            <a:r>
              <a:rPr lang="en-US" sz="2000" dirty="0" smtClean="0">
                <a:cs typeface="Calibri" pitchFamily="34" charset="0"/>
              </a:rPr>
              <a:t>. </a:t>
            </a:r>
            <a:endParaRPr lang="hr-HR" sz="2000" dirty="0" smtClean="0">
              <a:cs typeface="Calibri" pitchFamily="34" charset="0"/>
            </a:endParaRPr>
          </a:p>
          <a:p>
            <a:endParaRPr lang="en-GB" sz="2000" dirty="0" smtClean="0">
              <a:cs typeface="Calibri" pitchFamily="34" charset="0"/>
            </a:endParaRPr>
          </a:p>
          <a:p>
            <a:r>
              <a:rPr lang="en-US" sz="2000" dirty="0" smtClean="0">
                <a:cs typeface="Calibri" pitchFamily="34" charset="0"/>
              </a:rPr>
              <a:t>The European Parliament is elected every five years by </a:t>
            </a:r>
            <a:r>
              <a:rPr lang="en-US" sz="2000" dirty="0" smtClean="0">
                <a:cs typeface="Calibri" pitchFamily="34" charset="0"/>
                <a:hlinkClick r:id="rId14" tooltip="Citizenship of the European Union"/>
              </a:rPr>
              <a:t>EU citizens</a:t>
            </a:r>
            <a:r>
              <a:rPr lang="en-US" sz="2000" dirty="0" smtClean="0">
                <a:cs typeface="Calibri" pitchFamily="34" charset="0"/>
              </a:rPr>
              <a:t>. The EU's capital is </a:t>
            </a:r>
            <a:r>
              <a:rPr lang="en-US" sz="2000" dirty="0" smtClean="0">
                <a:cs typeface="Calibri" pitchFamily="34" charset="0"/>
                <a:hlinkClick r:id="rId15" tooltip="Brussels"/>
              </a:rPr>
              <a:t>Brussels</a:t>
            </a:r>
            <a:r>
              <a:rPr lang="en-US" sz="2000" dirty="0" smtClean="0">
                <a:cs typeface="Calibri" pitchFamily="34" charset="0"/>
              </a:rPr>
              <a:t>.</a:t>
            </a:r>
            <a:endParaRPr lang="en-GB" sz="2000" dirty="0">
              <a:cs typeface="Calibri"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Flag of europe</a:t>
            </a:r>
            <a:endParaRPr lang="hr-HR" dirty="0"/>
          </a:p>
        </p:txBody>
      </p:sp>
      <p:sp>
        <p:nvSpPr>
          <p:cNvPr id="5" name="Text Placeholder 4"/>
          <p:cNvSpPr>
            <a:spLocks noGrp="1"/>
          </p:cNvSpPr>
          <p:nvPr>
            <p:ph type="body" sz="half" idx="2"/>
          </p:nvPr>
        </p:nvSpPr>
        <p:spPr/>
        <p:txBody>
          <a:bodyPr>
            <a:noAutofit/>
          </a:bodyPr>
          <a:lstStyle/>
          <a:p>
            <a:r>
              <a:rPr lang="en-US" sz="1800" dirty="0" smtClean="0">
                <a:latin typeface="Calibri" pitchFamily="34" charset="0"/>
                <a:cs typeface="Calibri" pitchFamily="34" charset="0"/>
              </a:rPr>
              <a:t>The </a:t>
            </a:r>
            <a:r>
              <a:rPr lang="en-US" sz="1800" b="1" dirty="0" smtClean="0">
                <a:latin typeface="Calibri" pitchFamily="34" charset="0"/>
                <a:cs typeface="Calibri" pitchFamily="34" charset="0"/>
              </a:rPr>
              <a:t>flag of Europe</a:t>
            </a:r>
            <a:r>
              <a:rPr lang="en-US" sz="1800" dirty="0" smtClean="0">
                <a:latin typeface="Calibri" pitchFamily="34" charset="0"/>
                <a:cs typeface="Calibri" pitchFamily="34" charset="0"/>
              </a:rPr>
              <a:t> consists of a </a:t>
            </a:r>
            <a:r>
              <a:rPr lang="en-US" sz="1800" dirty="0" smtClean="0">
                <a:latin typeface="Calibri" pitchFamily="34" charset="0"/>
                <a:cs typeface="Calibri" pitchFamily="34" charset="0"/>
                <a:hlinkClick r:id="rId2" tooltip="Circle of stars"/>
              </a:rPr>
              <a:t>circle of</a:t>
            </a:r>
            <a:r>
              <a:rPr lang="en-US" sz="1800" dirty="0" smtClean="0">
                <a:latin typeface="Calibri" pitchFamily="34" charset="0"/>
                <a:cs typeface="Calibri" pitchFamily="34" charset="0"/>
              </a:rPr>
              <a:t> 12 golden (yellow) stars on an </a:t>
            </a:r>
            <a:r>
              <a:rPr lang="en-US" sz="1800" dirty="0" smtClean="0">
                <a:cs typeface="Calibri" pitchFamily="34" charset="0"/>
                <a:hlinkClick r:id="rId3" tooltip="Azure (heraldry)"/>
              </a:rPr>
              <a:t>azure</a:t>
            </a:r>
            <a:r>
              <a:rPr lang="en-US" sz="1800" dirty="0" smtClean="0">
                <a:latin typeface="Calibri" pitchFamily="34" charset="0"/>
                <a:cs typeface="Calibri" pitchFamily="34" charset="0"/>
              </a:rPr>
              <a:t> background. It is the </a:t>
            </a:r>
            <a:r>
              <a:rPr lang="en-US" sz="1800" dirty="0" smtClean="0">
                <a:latin typeface="Calibri" pitchFamily="34" charset="0"/>
                <a:cs typeface="Calibri" pitchFamily="34" charset="0"/>
                <a:hlinkClick r:id="rId4" tooltip="Flag"/>
              </a:rPr>
              <a:t>flag</a:t>
            </a:r>
            <a:r>
              <a:rPr lang="en-US" sz="1800" dirty="0" smtClean="0">
                <a:latin typeface="Calibri" pitchFamily="34" charset="0"/>
                <a:cs typeface="Calibri" pitchFamily="34" charset="0"/>
              </a:rPr>
              <a:t> and emblem of the </a:t>
            </a:r>
            <a:r>
              <a:rPr lang="en-US" sz="1800" dirty="0" smtClean="0">
                <a:latin typeface="Calibri" pitchFamily="34" charset="0"/>
                <a:cs typeface="Calibri" pitchFamily="34" charset="0"/>
                <a:hlinkClick r:id="rId5" tooltip="Council of Europe"/>
              </a:rPr>
              <a:t>Council of Europe</a:t>
            </a:r>
            <a:r>
              <a:rPr lang="en-US" sz="1800" dirty="0" smtClean="0">
                <a:latin typeface="Calibri" pitchFamily="34" charset="0"/>
                <a:cs typeface="Calibri" pitchFamily="34" charset="0"/>
              </a:rPr>
              <a:t> (</a:t>
            </a:r>
            <a:r>
              <a:rPr lang="en-US" sz="1800" dirty="0" err="1" smtClean="0">
                <a:latin typeface="Calibri" pitchFamily="34" charset="0"/>
                <a:cs typeface="Calibri" pitchFamily="34" charset="0"/>
              </a:rPr>
              <a:t>CoE</a:t>
            </a:r>
            <a:r>
              <a:rPr lang="en-US" sz="1800" dirty="0" smtClean="0">
                <a:latin typeface="Calibri" pitchFamily="34" charset="0"/>
                <a:cs typeface="Calibri" pitchFamily="34" charset="0"/>
              </a:rPr>
              <a:t>) and the </a:t>
            </a:r>
            <a:r>
              <a:rPr lang="en-US" sz="1800" dirty="0" smtClean="0">
                <a:latin typeface="Calibri" pitchFamily="34" charset="0"/>
                <a:cs typeface="Calibri" pitchFamily="34" charset="0"/>
                <a:hlinkClick r:id="rId6" tooltip="European Union"/>
              </a:rPr>
              <a:t>European Union</a:t>
            </a:r>
            <a:r>
              <a:rPr lang="en-US" sz="1800" dirty="0" smtClean="0">
                <a:latin typeface="Calibri" pitchFamily="34" charset="0"/>
                <a:cs typeface="Calibri" pitchFamily="34" charset="0"/>
              </a:rPr>
              <a:t> (EU).</a:t>
            </a:r>
            <a:endParaRPr lang="hr-HR" sz="1800" dirty="0">
              <a:latin typeface="Calibri" pitchFamily="34" charset="0"/>
              <a:cs typeface="Calibri" pitchFamily="34" charset="0"/>
            </a:endParaRPr>
          </a:p>
        </p:txBody>
      </p:sp>
      <p:pic>
        <p:nvPicPr>
          <p:cNvPr id="1026" name="Picture 2" descr="http://t3.gstatic.com/images?q=tbn:ANd9GcRqBkpap9XGmNP4gJNgGXFlOtdxhsh2oqBWhgOqAuy125q0U15HTw"/>
          <p:cNvPicPr>
            <a:picLocks noGrp="1" noChangeAspect="1" noChangeArrowheads="1"/>
          </p:cNvPicPr>
          <p:nvPr>
            <p:ph type="pic" idx="1"/>
          </p:nvPr>
        </p:nvPicPr>
        <p:blipFill>
          <a:blip r:embed="rId7" cstate="print"/>
          <a:srcRect l="3240" r="3240"/>
          <a:stretch>
            <a:fillRect/>
          </a:stretch>
        </p:blipFill>
        <p:spPr bwMode="auto">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1000" fill="hold"/>
                                        <p:tgtEl>
                                          <p:spTgt spid="1026"/>
                                        </p:tgtEl>
                                        <p:attrNameLst>
                                          <p:attrName>ppt_x</p:attrName>
                                        </p:attrNameLst>
                                      </p:cBhvr>
                                      <p:tavLst>
                                        <p:tav tm="0">
                                          <p:val>
                                            <p:strVal val="#ppt_x"/>
                                          </p:val>
                                        </p:tav>
                                        <p:tav tm="100000">
                                          <p:val>
                                            <p:strVal val="#ppt_x"/>
                                          </p:val>
                                        </p:tav>
                                      </p:tavLst>
                                    </p:anim>
                                    <p:anim calcmode="lin" valueType="num">
                                      <p:cBhvr additive="base">
                                        <p:cTn id="20" dur="10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Anthem and motto of the eu</a:t>
            </a:r>
            <a:endParaRPr lang="hr-HR" dirty="0"/>
          </a:p>
        </p:txBody>
      </p:sp>
      <p:sp>
        <p:nvSpPr>
          <p:cNvPr id="6" name="Content Placeholder 5"/>
          <p:cNvSpPr>
            <a:spLocks noGrp="1"/>
          </p:cNvSpPr>
          <p:nvPr>
            <p:ph sz="half" idx="1"/>
          </p:nvPr>
        </p:nvSpPr>
        <p:spPr/>
        <p:txBody>
          <a:bodyPr>
            <a:normAutofit/>
          </a:bodyPr>
          <a:lstStyle/>
          <a:p>
            <a:r>
              <a:rPr lang="en-US" sz="2000" dirty="0" smtClean="0">
                <a:latin typeface="Calibri" pitchFamily="34" charset="0"/>
                <a:cs typeface="Calibri" pitchFamily="34" charset="0"/>
              </a:rPr>
              <a:t>"</a:t>
            </a:r>
            <a:r>
              <a:rPr lang="en-US" sz="2000" b="1" dirty="0" smtClean="0">
                <a:cs typeface="Calibri" pitchFamily="34" charset="0"/>
              </a:rPr>
              <a:t>Ode</a:t>
            </a:r>
            <a:r>
              <a:rPr lang="en-US" sz="2000" b="1" dirty="0" smtClean="0">
                <a:latin typeface="Calibri" pitchFamily="34" charset="0"/>
                <a:cs typeface="Calibri" pitchFamily="34" charset="0"/>
              </a:rPr>
              <a:t> to Joy</a:t>
            </a:r>
            <a:r>
              <a:rPr lang="en-US" sz="2000" dirty="0" smtClean="0">
                <a:latin typeface="Calibri" pitchFamily="34" charset="0"/>
                <a:cs typeface="Calibri" pitchFamily="34" charset="0"/>
              </a:rPr>
              <a:t>" (</a:t>
            </a:r>
            <a:r>
              <a:rPr lang="en-US" sz="2000" dirty="0" smtClean="0">
                <a:latin typeface="Calibri" pitchFamily="34" charset="0"/>
                <a:cs typeface="Calibri" pitchFamily="34" charset="0"/>
                <a:hlinkClick r:id="rId2" tooltip="German language"/>
              </a:rPr>
              <a:t>German</a:t>
            </a:r>
            <a:r>
              <a:rPr lang="en-US" sz="2000" dirty="0" smtClean="0">
                <a:latin typeface="Calibri" pitchFamily="34" charset="0"/>
                <a:cs typeface="Calibri" pitchFamily="34" charset="0"/>
              </a:rPr>
              <a:t> original title: "</a:t>
            </a:r>
            <a:r>
              <a:rPr lang="en-US" sz="2000" i="1" dirty="0" smtClean="0">
                <a:latin typeface="Calibri" pitchFamily="34" charset="0"/>
                <a:cs typeface="Calibri" pitchFamily="34" charset="0"/>
              </a:rPr>
              <a:t>Ode an die </a:t>
            </a:r>
            <a:r>
              <a:rPr lang="en-US" sz="2000" i="1" dirty="0" err="1" smtClean="0">
                <a:latin typeface="Calibri" pitchFamily="34" charset="0"/>
                <a:cs typeface="Calibri" pitchFamily="34" charset="0"/>
              </a:rPr>
              <a:t>Freude</a:t>
            </a:r>
            <a:r>
              <a:rPr lang="en-US" sz="2000" dirty="0" smtClean="0">
                <a:latin typeface="Calibri" pitchFamily="34" charset="0"/>
                <a:cs typeface="Calibri" pitchFamily="34" charset="0"/>
              </a:rPr>
              <a:t>") is the anthem of the </a:t>
            </a:r>
            <a:r>
              <a:rPr lang="en-US" sz="2000" dirty="0" smtClean="0">
                <a:latin typeface="Calibri" pitchFamily="34" charset="0"/>
                <a:cs typeface="Calibri" pitchFamily="34" charset="0"/>
                <a:hlinkClick r:id="rId3" tooltip="European Union"/>
              </a:rPr>
              <a:t>European Union</a:t>
            </a:r>
            <a:r>
              <a:rPr lang="en-US" sz="2000" dirty="0" smtClean="0">
                <a:latin typeface="Calibri" pitchFamily="34" charset="0"/>
                <a:cs typeface="Calibri" pitchFamily="34" charset="0"/>
              </a:rPr>
              <a:t> and the </a:t>
            </a:r>
            <a:r>
              <a:rPr lang="en-US" sz="2000" dirty="0" smtClean="0">
                <a:latin typeface="Calibri" pitchFamily="34" charset="0"/>
                <a:cs typeface="Calibri" pitchFamily="34" charset="0"/>
                <a:hlinkClick r:id="rId4" tooltip="Council of Europe"/>
              </a:rPr>
              <a:t>Council of Europe</a:t>
            </a:r>
            <a:r>
              <a:rPr lang="hr-HR" sz="2000" dirty="0" smtClean="0">
                <a:latin typeface="Calibri" pitchFamily="34" charset="0"/>
                <a:cs typeface="Calibri" pitchFamily="34" charset="0"/>
              </a:rPr>
              <a:t>.</a:t>
            </a:r>
          </a:p>
          <a:p>
            <a:pPr>
              <a:buNone/>
            </a:pPr>
            <a:endParaRPr lang="hr-HR" sz="2000" dirty="0">
              <a:latin typeface="Calibri" pitchFamily="34" charset="0"/>
              <a:cs typeface="Calibri" pitchFamily="34" charset="0"/>
            </a:endParaRPr>
          </a:p>
        </p:txBody>
      </p:sp>
      <p:sp>
        <p:nvSpPr>
          <p:cNvPr id="7" name="Content Placeholder 6"/>
          <p:cNvSpPr>
            <a:spLocks noGrp="1"/>
          </p:cNvSpPr>
          <p:nvPr>
            <p:ph sz="half" idx="2"/>
          </p:nvPr>
        </p:nvSpPr>
        <p:spPr/>
        <p:txBody>
          <a:bodyPr>
            <a:normAutofit/>
          </a:bodyPr>
          <a:lstStyle/>
          <a:p>
            <a:r>
              <a:rPr lang="en-US" sz="2000" b="1" dirty="0" smtClean="0"/>
              <a:t>"United in diversity"</a:t>
            </a:r>
            <a:r>
              <a:rPr lang="en-US" sz="2000" dirty="0" smtClean="0"/>
              <a:t>, the motto of the European Union</a:t>
            </a:r>
            <a:r>
              <a:rPr lang="hr-HR" sz="2000" dirty="0" smtClean="0"/>
              <a:t> </a:t>
            </a:r>
            <a:r>
              <a:rPr lang="en-US" sz="2000" dirty="0" smtClean="0"/>
              <a:t>signifies how Europeans have come together, in the form of the EU, to work for peace and prosperity, while at the same time being enriched by the continent's many different cultures, traditions and languages.</a:t>
            </a:r>
            <a:endParaRPr lang="hr-HR" sz="2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2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Member states of the eu</a:t>
            </a:r>
            <a:endParaRPr lang="hr-HR" dirty="0"/>
          </a:p>
        </p:txBody>
      </p:sp>
      <p:sp>
        <p:nvSpPr>
          <p:cNvPr id="6" name="Content Placeholder 5"/>
          <p:cNvSpPr>
            <a:spLocks noGrp="1"/>
          </p:cNvSpPr>
          <p:nvPr>
            <p:ph idx="1"/>
          </p:nvPr>
        </p:nvSpPr>
        <p:spPr>
          <a:xfrm>
            <a:off x="304800" y="1357298"/>
            <a:ext cx="8686800" cy="4722827"/>
          </a:xfrm>
        </p:spPr>
        <p:txBody>
          <a:bodyPr>
            <a:normAutofit fontScale="25000" lnSpcReduction="20000"/>
          </a:bodyPr>
          <a:lstStyle/>
          <a:p>
            <a:endParaRPr lang="hr-HR" dirty="0" smtClean="0"/>
          </a:p>
          <a:p>
            <a:r>
              <a:rPr lang="hr-HR" sz="4400" dirty="0" smtClean="0">
                <a:hlinkClick r:id="rId2"/>
              </a:rPr>
              <a:t>Austria</a:t>
            </a:r>
            <a:r>
              <a:rPr lang="hr-HR" sz="4400" dirty="0" smtClean="0"/>
              <a:t> (1995) </a:t>
            </a:r>
          </a:p>
          <a:p>
            <a:pPr lvl="8"/>
            <a:r>
              <a:rPr lang="hr-HR" sz="4400" dirty="0" smtClean="0">
                <a:hlinkClick r:id="rId3"/>
              </a:rPr>
              <a:t>Belgium</a:t>
            </a:r>
            <a:r>
              <a:rPr lang="hr-HR" sz="4400" dirty="0" smtClean="0"/>
              <a:t> (1952) </a:t>
            </a:r>
          </a:p>
          <a:p>
            <a:r>
              <a:rPr lang="hr-HR" sz="4400" dirty="0" smtClean="0">
                <a:hlinkClick r:id="rId4"/>
              </a:rPr>
              <a:t>Bulgaria</a:t>
            </a:r>
            <a:r>
              <a:rPr lang="hr-HR" sz="4400" dirty="0" smtClean="0"/>
              <a:t> (2007) </a:t>
            </a:r>
          </a:p>
          <a:p>
            <a:pPr lvl="8"/>
            <a:r>
              <a:rPr lang="hr-HR" sz="4400" dirty="0" smtClean="0">
                <a:hlinkClick r:id="rId5"/>
              </a:rPr>
              <a:t>Cyprus</a:t>
            </a:r>
            <a:r>
              <a:rPr lang="hr-HR" sz="4400" dirty="0" smtClean="0"/>
              <a:t> (2004) </a:t>
            </a:r>
          </a:p>
          <a:p>
            <a:r>
              <a:rPr lang="hr-HR" sz="4400" dirty="0" smtClean="0">
                <a:hlinkClick r:id="rId6"/>
              </a:rPr>
              <a:t>Czech Republic</a:t>
            </a:r>
            <a:r>
              <a:rPr lang="hr-HR" sz="4400" dirty="0" smtClean="0"/>
              <a:t> (2004) </a:t>
            </a:r>
          </a:p>
          <a:p>
            <a:pPr lvl="8"/>
            <a:r>
              <a:rPr lang="hr-HR" sz="4400" dirty="0" smtClean="0">
                <a:hlinkClick r:id="rId7"/>
              </a:rPr>
              <a:t>Denmark</a:t>
            </a:r>
            <a:r>
              <a:rPr lang="hr-HR" sz="4400" dirty="0" smtClean="0"/>
              <a:t> (1973) </a:t>
            </a:r>
          </a:p>
          <a:p>
            <a:r>
              <a:rPr lang="hr-HR" sz="4400" dirty="0" smtClean="0">
                <a:hlinkClick r:id="rId8"/>
              </a:rPr>
              <a:t>Estonia</a:t>
            </a:r>
            <a:r>
              <a:rPr lang="hr-HR" sz="4400" dirty="0" smtClean="0"/>
              <a:t> (2004) </a:t>
            </a:r>
          </a:p>
          <a:p>
            <a:pPr lvl="8"/>
            <a:r>
              <a:rPr lang="hr-HR" sz="4400" dirty="0" smtClean="0">
                <a:hlinkClick r:id="rId9"/>
              </a:rPr>
              <a:t>Finland</a:t>
            </a:r>
            <a:r>
              <a:rPr lang="hr-HR" sz="4400" dirty="0" smtClean="0"/>
              <a:t> (1995) </a:t>
            </a:r>
          </a:p>
          <a:p>
            <a:r>
              <a:rPr lang="hr-HR" sz="4400" dirty="0" smtClean="0">
                <a:hlinkClick r:id="rId10"/>
              </a:rPr>
              <a:t>France</a:t>
            </a:r>
            <a:r>
              <a:rPr lang="hr-HR" sz="4400" dirty="0" smtClean="0"/>
              <a:t> (1952) </a:t>
            </a:r>
          </a:p>
          <a:p>
            <a:pPr lvl="8"/>
            <a:r>
              <a:rPr lang="hr-HR" sz="4400" dirty="0" smtClean="0">
                <a:hlinkClick r:id="rId11"/>
              </a:rPr>
              <a:t>Germany</a:t>
            </a:r>
            <a:r>
              <a:rPr lang="hr-HR" sz="4400" dirty="0" smtClean="0"/>
              <a:t> (1952) </a:t>
            </a:r>
          </a:p>
          <a:p>
            <a:r>
              <a:rPr lang="hr-HR" sz="4400" dirty="0" smtClean="0">
                <a:hlinkClick r:id="rId12"/>
              </a:rPr>
              <a:t>Greece</a:t>
            </a:r>
            <a:r>
              <a:rPr lang="hr-HR" sz="4400" dirty="0" smtClean="0"/>
              <a:t> (1981) </a:t>
            </a:r>
          </a:p>
          <a:p>
            <a:pPr lvl="8"/>
            <a:r>
              <a:rPr lang="hr-HR" sz="4400" dirty="0" smtClean="0">
                <a:hlinkClick r:id="rId13"/>
              </a:rPr>
              <a:t>Hungary</a:t>
            </a:r>
            <a:r>
              <a:rPr lang="hr-HR" sz="4400" dirty="0" smtClean="0"/>
              <a:t> (2004) </a:t>
            </a:r>
          </a:p>
          <a:p>
            <a:r>
              <a:rPr lang="hr-HR" sz="4400" dirty="0" smtClean="0">
                <a:hlinkClick r:id="rId14"/>
              </a:rPr>
              <a:t>Ireland</a:t>
            </a:r>
            <a:r>
              <a:rPr lang="hr-HR" sz="4400" dirty="0" smtClean="0"/>
              <a:t> (1973) </a:t>
            </a:r>
          </a:p>
          <a:p>
            <a:pPr lvl="8"/>
            <a:r>
              <a:rPr lang="hr-HR" sz="4400" dirty="0" smtClean="0">
                <a:hlinkClick r:id="rId15"/>
              </a:rPr>
              <a:t>Italy</a:t>
            </a:r>
            <a:r>
              <a:rPr lang="hr-HR" sz="4400" dirty="0" smtClean="0"/>
              <a:t> (1952) </a:t>
            </a:r>
          </a:p>
          <a:p>
            <a:r>
              <a:rPr lang="hr-HR" sz="4400" dirty="0" smtClean="0">
                <a:hlinkClick r:id="rId16"/>
              </a:rPr>
              <a:t>Latvia</a:t>
            </a:r>
            <a:r>
              <a:rPr lang="hr-HR" sz="4400" dirty="0" smtClean="0"/>
              <a:t> (2004) </a:t>
            </a:r>
          </a:p>
          <a:p>
            <a:pPr lvl="8"/>
            <a:r>
              <a:rPr lang="hr-HR" sz="4400" dirty="0" smtClean="0">
                <a:hlinkClick r:id="rId17"/>
              </a:rPr>
              <a:t>Lithuania</a:t>
            </a:r>
            <a:r>
              <a:rPr lang="hr-HR" sz="4400" dirty="0" smtClean="0"/>
              <a:t> (2004) </a:t>
            </a:r>
          </a:p>
          <a:p>
            <a:r>
              <a:rPr lang="hr-HR" sz="4400" dirty="0" smtClean="0">
                <a:hlinkClick r:id="rId18"/>
              </a:rPr>
              <a:t>Luxembourg</a:t>
            </a:r>
            <a:r>
              <a:rPr lang="hr-HR" sz="4400" dirty="0" smtClean="0"/>
              <a:t> (1952) </a:t>
            </a:r>
          </a:p>
          <a:p>
            <a:pPr lvl="8"/>
            <a:r>
              <a:rPr lang="hr-HR" sz="4400" dirty="0" smtClean="0">
                <a:hlinkClick r:id="rId19"/>
              </a:rPr>
              <a:t>Malta</a:t>
            </a:r>
            <a:r>
              <a:rPr lang="hr-HR" sz="4400" dirty="0" smtClean="0"/>
              <a:t> (2004) </a:t>
            </a:r>
          </a:p>
          <a:p>
            <a:r>
              <a:rPr lang="hr-HR" sz="4400" dirty="0" smtClean="0">
                <a:hlinkClick r:id="rId20"/>
              </a:rPr>
              <a:t>Netherlands</a:t>
            </a:r>
            <a:r>
              <a:rPr lang="hr-HR" sz="4400" dirty="0" smtClean="0"/>
              <a:t> (1952) </a:t>
            </a:r>
          </a:p>
          <a:p>
            <a:pPr lvl="8"/>
            <a:r>
              <a:rPr lang="hr-HR" sz="4400" dirty="0" smtClean="0">
                <a:hlinkClick r:id="rId21"/>
              </a:rPr>
              <a:t>Poland</a:t>
            </a:r>
            <a:r>
              <a:rPr lang="hr-HR" sz="4400" dirty="0" smtClean="0"/>
              <a:t> (2004) </a:t>
            </a:r>
          </a:p>
          <a:p>
            <a:r>
              <a:rPr lang="hr-HR" sz="4400" dirty="0" smtClean="0">
                <a:hlinkClick r:id="rId22"/>
              </a:rPr>
              <a:t>Portugal</a:t>
            </a:r>
            <a:r>
              <a:rPr lang="hr-HR" sz="4400" dirty="0" smtClean="0"/>
              <a:t> (1986) </a:t>
            </a:r>
          </a:p>
          <a:p>
            <a:pPr lvl="8"/>
            <a:r>
              <a:rPr lang="hr-HR" sz="4400" dirty="0" smtClean="0">
                <a:hlinkClick r:id="rId23"/>
              </a:rPr>
              <a:t>Romania</a:t>
            </a:r>
            <a:r>
              <a:rPr lang="hr-HR" sz="4400" dirty="0" smtClean="0"/>
              <a:t> (2007) </a:t>
            </a:r>
          </a:p>
          <a:p>
            <a:r>
              <a:rPr lang="hr-HR" sz="4400" dirty="0" smtClean="0">
                <a:hlinkClick r:id="rId24"/>
              </a:rPr>
              <a:t>Slovakia</a:t>
            </a:r>
            <a:r>
              <a:rPr lang="hr-HR" sz="4400" dirty="0" smtClean="0"/>
              <a:t> (2004) </a:t>
            </a:r>
          </a:p>
          <a:p>
            <a:pPr lvl="8"/>
            <a:r>
              <a:rPr lang="hr-HR" sz="4400" dirty="0" smtClean="0">
                <a:hlinkClick r:id="rId25"/>
              </a:rPr>
              <a:t>Slovenia</a:t>
            </a:r>
            <a:r>
              <a:rPr lang="hr-HR" sz="4400" dirty="0" smtClean="0"/>
              <a:t> (2004) </a:t>
            </a:r>
          </a:p>
          <a:p>
            <a:r>
              <a:rPr lang="hr-HR" sz="4400" dirty="0" smtClean="0">
                <a:hlinkClick r:id="rId26"/>
              </a:rPr>
              <a:t>Spain</a:t>
            </a:r>
            <a:r>
              <a:rPr lang="hr-HR" sz="4400" dirty="0" smtClean="0"/>
              <a:t> (1986) </a:t>
            </a:r>
          </a:p>
          <a:p>
            <a:pPr lvl="8"/>
            <a:r>
              <a:rPr lang="hr-HR" sz="4400" dirty="0" smtClean="0">
                <a:hlinkClick r:id="rId27"/>
              </a:rPr>
              <a:t>Sweden</a:t>
            </a:r>
            <a:r>
              <a:rPr lang="hr-HR" sz="4400" dirty="0" smtClean="0"/>
              <a:t> (1995) </a:t>
            </a:r>
          </a:p>
          <a:p>
            <a:r>
              <a:rPr lang="hr-HR" sz="4400" dirty="0" smtClean="0">
                <a:hlinkClick r:id="rId28"/>
              </a:rPr>
              <a:t>United Kingdom</a:t>
            </a:r>
            <a:r>
              <a:rPr lang="hr-HR" sz="4400" dirty="0" smtClean="0"/>
              <a:t> (1973)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txEl>
                                              <p:pRg st="11" end="11"/>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6">
                                            <p:txEl>
                                              <p:pRg st="13" end="13"/>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 nodeType="clickEffect">
                                  <p:stCondLst>
                                    <p:cond delay="0"/>
                                  </p:stCondLst>
                                  <p:childTnLst>
                                    <p:set>
                                      <p:cBhvr>
                                        <p:cTn id="54" dur="1" fill="hold">
                                          <p:stCondLst>
                                            <p:cond delay="0"/>
                                          </p:stCondLst>
                                        </p:cTn>
                                        <p:tgtEl>
                                          <p:spTgt spid="6">
                                            <p:txEl>
                                              <p:pRg st="15" end="15"/>
                                            </p:tx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1" nodeType="clickEffect">
                                  <p:stCondLst>
                                    <p:cond delay="0"/>
                                  </p:stCondLst>
                                  <p:childTnLst>
                                    <p:set>
                                      <p:cBhvr>
                                        <p:cTn id="60" dur="1" fill="hold">
                                          <p:stCondLst>
                                            <p:cond delay="0"/>
                                          </p:stCondLst>
                                        </p:cTn>
                                        <p:tgtEl>
                                          <p:spTgt spid="6">
                                            <p:txEl>
                                              <p:pRg st="17" end="17"/>
                                            </p:txEl>
                                          </p:spTgt>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
                                            <p:txEl>
                                              <p:pRg st="19" end="19"/>
                                            </p:tx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6">
                                            <p:txEl>
                                              <p:pRg st="20" end="2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1" nodeType="clickEffect">
                                  <p:stCondLst>
                                    <p:cond delay="0"/>
                                  </p:stCondLst>
                                  <p:childTnLst>
                                    <p:set>
                                      <p:cBhvr>
                                        <p:cTn id="72" dur="1" fill="hold">
                                          <p:stCondLst>
                                            <p:cond delay="0"/>
                                          </p:stCondLst>
                                        </p:cTn>
                                        <p:tgtEl>
                                          <p:spTgt spid="6">
                                            <p:txEl>
                                              <p:pRg st="21" end="21"/>
                                            </p:txEl>
                                          </p:spTgt>
                                        </p:tgtEl>
                                        <p:attrNameLst>
                                          <p:attrName>style.visibility</p:attrName>
                                        </p:attrNameLst>
                                      </p:cBhvr>
                                      <p:to>
                                        <p:strVal val="visible"/>
                                      </p:to>
                                    </p:set>
                                  </p:childTnLst>
                                </p:cTn>
                              </p:par>
                              <p:par>
                                <p:cTn id="73" presetID="1" presetClass="entr" presetSubtype="0" fill="hold" grpId="1" nodeType="withEffect">
                                  <p:stCondLst>
                                    <p:cond delay="0"/>
                                  </p:stCondLst>
                                  <p:childTnLst>
                                    <p:set>
                                      <p:cBhvr>
                                        <p:cTn id="74" dur="1" fill="hold">
                                          <p:stCondLst>
                                            <p:cond delay="0"/>
                                          </p:stCondLst>
                                        </p:cTn>
                                        <p:tgtEl>
                                          <p:spTgt spid="6">
                                            <p:txEl>
                                              <p:pRg st="22" end="2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1" nodeType="clickEffect">
                                  <p:stCondLst>
                                    <p:cond delay="0"/>
                                  </p:stCondLst>
                                  <p:childTnLst>
                                    <p:set>
                                      <p:cBhvr>
                                        <p:cTn id="78" dur="1" fill="hold">
                                          <p:stCondLst>
                                            <p:cond delay="0"/>
                                          </p:stCondLst>
                                        </p:cTn>
                                        <p:tgtEl>
                                          <p:spTgt spid="6">
                                            <p:txEl>
                                              <p:pRg st="23" end="23"/>
                                            </p:txEl>
                                          </p:spTgt>
                                        </p:tgtEl>
                                        <p:attrNameLst>
                                          <p:attrName>style.visibility</p:attrName>
                                        </p:attrNameLst>
                                      </p:cBhvr>
                                      <p:to>
                                        <p:strVal val="visible"/>
                                      </p:to>
                                    </p:set>
                                  </p:childTnLst>
                                </p:cTn>
                              </p:par>
                              <p:par>
                                <p:cTn id="79" presetID="1" presetClass="entr" presetSubtype="0" fill="hold" grpId="1" nodeType="withEffect">
                                  <p:stCondLst>
                                    <p:cond delay="0"/>
                                  </p:stCondLst>
                                  <p:childTnLst>
                                    <p:set>
                                      <p:cBhvr>
                                        <p:cTn id="80" dur="1" fill="hold">
                                          <p:stCondLst>
                                            <p:cond delay="0"/>
                                          </p:stCondLst>
                                        </p:cTn>
                                        <p:tgtEl>
                                          <p:spTgt spid="6">
                                            <p:txEl>
                                              <p:pRg st="24" end="24"/>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1" nodeType="clickEffect">
                                  <p:stCondLst>
                                    <p:cond delay="0"/>
                                  </p:stCondLst>
                                  <p:childTnLst>
                                    <p:set>
                                      <p:cBhvr>
                                        <p:cTn id="84" dur="1" fill="hold">
                                          <p:stCondLst>
                                            <p:cond delay="0"/>
                                          </p:stCondLst>
                                        </p:cTn>
                                        <p:tgtEl>
                                          <p:spTgt spid="6">
                                            <p:txEl>
                                              <p:pRg st="25" end="25"/>
                                            </p:txEl>
                                          </p:spTgt>
                                        </p:tgtEl>
                                        <p:attrNameLst>
                                          <p:attrName>style.visibility</p:attrName>
                                        </p:attrNameLst>
                                      </p:cBhvr>
                                      <p:to>
                                        <p:strVal val="visible"/>
                                      </p:to>
                                    </p:set>
                                  </p:childTnLst>
                                </p:cTn>
                              </p:par>
                              <p:par>
                                <p:cTn id="85" presetID="1" presetClass="entr" presetSubtype="0" fill="hold" grpId="1" nodeType="withEffect">
                                  <p:stCondLst>
                                    <p:cond delay="0"/>
                                  </p:stCondLst>
                                  <p:childTnLst>
                                    <p:set>
                                      <p:cBhvr>
                                        <p:cTn id="86"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1" nodeType="clickEffect">
                                  <p:stCondLst>
                                    <p:cond delay="0"/>
                                  </p:stCondLst>
                                  <p:childTnLst>
                                    <p:set>
                                      <p:cBhvr>
                                        <p:cTn id="90" dur="1" fill="hold">
                                          <p:stCondLst>
                                            <p:cond delay="0"/>
                                          </p:stCondLst>
                                        </p:cTn>
                                        <p:tgtEl>
                                          <p:spTgt spid="6">
                                            <p:txEl>
                                              <p:pRg st="27" end="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Nobel peace prize</a:t>
            </a:r>
            <a:endParaRPr lang="hr-HR" dirty="0"/>
          </a:p>
        </p:txBody>
      </p:sp>
      <p:sp>
        <p:nvSpPr>
          <p:cNvPr id="3" name="Content Placeholder 2"/>
          <p:cNvSpPr>
            <a:spLocks noGrp="1"/>
          </p:cNvSpPr>
          <p:nvPr>
            <p:ph idx="1"/>
          </p:nvPr>
        </p:nvSpPr>
        <p:spPr/>
        <p:txBody>
          <a:bodyPr>
            <a:normAutofit/>
          </a:bodyPr>
          <a:lstStyle/>
          <a:p>
            <a:r>
              <a:rPr lang="en-US" sz="2000" dirty="0" smtClean="0"/>
              <a:t>In 2012 the EU received the Nobel Peace Prize for advancing the causes of peace, reconciliation, democracy and human rights in Europe.</a:t>
            </a:r>
            <a:endParaRPr lang="hr-HR" sz="2000" dirty="0" smtClean="0"/>
          </a:p>
          <a:p>
            <a:endParaRPr lang="hr-HR" sz="2000" dirty="0" smtClean="0"/>
          </a:p>
          <a:p>
            <a:r>
              <a:rPr lang="en-US" sz="2000" dirty="0" smtClean="0"/>
              <a:t>The EU’s most important achievement, according to the committee, has been "the successful struggle for peace and reconciliation and for democracy and human rights".</a:t>
            </a:r>
            <a:endParaRPr lang="hr-H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eu languages</a:t>
            </a:r>
            <a:endParaRPr lang="hr-HR" dirty="0"/>
          </a:p>
        </p:txBody>
      </p:sp>
      <p:sp>
        <p:nvSpPr>
          <p:cNvPr id="3" name="Content Placeholder 2"/>
          <p:cNvSpPr>
            <a:spLocks noGrp="1"/>
          </p:cNvSpPr>
          <p:nvPr>
            <p:ph idx="1"/>
          </p:nvPr>
        </p:nvSpPr>
        <p:spPr/>
        <p:txBody>
          <a:bodyPr>
            <a:normAutofit fontScale="85000" lnSpcReduction="20000"/>
          </a:bodyPr>
          <a:lstStyle/>
          <a:p>
            <a:r>
              <a:rPr lang="hr-HR" dirty="0" smtClean="0"/>
              <a:t>OFFICIAL LANGUAGES:</a:t>
            </a:r>
          </a:p>
          <a:p>
            <a:r>
              <a:rPr lang="hr-HR" dirty="0" smtClean="0">
                <a:hlinkClick r:id="rId2" tooltip="Bulgarian language"/>
              </a:rPr>
              <a:t>Bulgarian</a:t>
            </a:r>
            <a:r>
              <a:rPr lang="hr-HR" dirty="0" smtClean="0"/>
              <a:t> 			</a:t>
            </a:r>
            <a:r>
              <a:rPr lang="hr-HR" dirty="0" smtClean="0">
                <a:hlinkClick r:id="rId3" tooltip="Czech language"/>
              </a:rPr>
              <a:t>Czech</a:t>
            </a:r>
            <a:r>
              <a:rPr lang="hr-HR" dirty="0" smtClean="0"/>
              <a:t/>
            </a:r>
            <a:br>
              <a:rPr lang="hr-HR" dirty="0" smtClean="0"/>
            </a:br>
            <a:r>
              <a:rPr lang="hr-HR" dirty="0" smtClean="0">
                <a:hlinkClick r:id="rId4" tooltip="Danish language"/>
              </a:rPr>
              <a:t>Danish</a:t>
            </a:r>
            <a:r>
              <a:rPr lang="hr-HR" dirty="0" smtClean="0"/>
              <a:t>			</a:t>
            </a:r>
            <a:r>
              <a:rPr lang="hr-HR" dirty="0" smtClean="0">
                <a:hlinkClick r:id="rId5" tooltip="Dutch language"/>
              </a:rPr>
              <a:t>Dutch</a:t>
            </a:r>
            <a:r>
              <a:rPr lang="hr-HR" dirty="0" smtClean="0"/>
              <a:t/>
            </a:r>
            <a:br>
              <a:rPr lang="hr-HR" dirty="0" smtClean="0"/>
            </a:br>
            <a:r>
              <a:rPr lang="hr-HR" dirty="0" smtClean="0">
                <a:hlinkClick r:id="rId6" tooltip="English language"/>
              </a:rPr>
              <a:t>English</a:t>
            </a:r>
            <a:r>
              <a:rPr lang="hr-HR" dirty="0" smtClean="0"/>
              <a:t>			</a:t>
            </a:r>
            <a:r>
              <a:rPr lang="hr-HR" dirty="0" smtClean="0">
                <a:hlinkClick r:id="rId7" tooltip="Estonian language"/>
              </a:rPr>
              <a:t>Estonian</a:t>
            </a:r>
            <a:r>
              <a:rPr lang="hr-HR" dirty="0" smtClean="0"/>
              <a:t/>
            </a:r>
            <a:br>
              <a:rPr lang="hr-HR" dirty="0" smtClean="0"/>
            </a:br>
            <a:r>
              <a:rPr lang="hr-HR" dirty="0" smtClean="0">
                <a:hlinkClick r:id="rId8" tooltip="Finnish language"/>
              </a:rPr>
              <a:t>Finnish</a:t>
            </a:r>
            <a:r>
              <a:rPr lang="hr-HR" dirty="0" smtClean="0"/>
              <a:t>			</a:t>
            </a:r>
            <a:r>
              <a:rPr lang="hr-HR" dirty="0" smtClean="0">
                <a:hlinkClick r:id="rId9" tooltip="French language"/>
              </a:rPr>
              <a:t>French</a:t>
            </a:r>
            <a:r>
              <a:rPr lang="hr-HR" dirty="0" smtClean="0"/>
              <a:t/>
            </a:r>
            <a:br>
              <a:rPr lang="hr-HR" dirty="0" smtClean="0"/>
            </a:br>
            <a:r>
              <a:rPr lang="hr-HR" dirty="0" smtClean="0">
                <a:hlinkClick r:id="rId10" tooltip="German language"/>
              </a:rPr>
              <a:t>German</a:t>
            </a:r>
            <a:r>
              <a:rPr lang="hr-HR" dirty="0" smtClean="0"/>
              <a:t>			</a:t>
            </a:r>
            <a:r>
              <a:rPr lang="hr-HR" dirty="0" smtClean="0">
                <a:hlinkClick r:id="rId11" tooltip="Greek language"/>
              </a:rPr>
              <a:t>Greek</a:t>
            </a:r>
            <a:r>
              <a:rPr lang="hr-HR" dirty="0" smtClean="0"/>
              <a:t/>
            </a:r>
            <a:br>
              <a:rPr lang="hr-HR" dirty="0" smtClean="0"/>
            </a:br>
            <a:r>
              <a:rPr lang="hr-HR" dirty="0" smtClean="0">
                <a:hlinkClick r:id="rId12" tooltip="Hungarian language"/>
              </a:rPr>
              <a:t>Hungarian</a:t>
            </a:r>
            <a:r>
              <a:rPr lang="hr-HR" dirty="0" smtClean="0"/>
              <a:t>		</a:t>
            </a:r>
            <a:r>
              <a:rPr lang="hr-HR" dirty="0" smtClean="0">
                <a:hlinkClick r:id="rId13" tooltip="Irish Language"/>
              </a:rPr>
              <a:t>Irish</a:t>
            </a:r>
            <a:r>
              <a:rPr lang="hr-HR" dirty="0" smtClean="0"/>
              <a:t/>
            </a:r>
            <a:br>
              <a:rPr lang="hr-HR" dirty="0" smtClean="0"/>
            </a:br>
            <a:r>
              <a:rPr lang="hr-HR" dirty="0" smtClean="0">
                <a:hlinkClick r:id="rId14" tooltip="Italian language"/>
              </a:rPr>
              <a:t>Italian</a:t>
            </a:r>
            <a:r>
              <a:rPr lang="hr-HR" dirty="0" smtClean="0"/>
              <a:t>			</a:t>
            </a:r>
            <a:r>
              <a:rPr lang="hr-HR" dirty="0" smtClean="0">
                <a:hlinkClick r:id="rId15" tooltip="Latvian language"/>
              </a:rPr>
              <a:t>Latvian</a:t>
            </a:r>
            <a:r>
              <a:rPr lang="hr-HR" dirty="0" smtClean="0"/>
              <a:t/>
            </a:r>
            <a:br>
              <a:rPr lang="hr-HR" dirty="0" smtClean="0"/>
            </a:br>
            <a:r>
              <a:rPr lang="hr-HR" dirty="0" smtClean="0">
                <a:hlinkClick r:id="rId16" tooltip="Lithuanian language"/>
              </a:rPr>
              <a:t>Lithuanian</a:t>
            </a:r>
            <a:r>
              <a:rPr lang="hr-HR" dirty="0" smtClean="0"/>
              <a:t>		</a:t>
            </a:r>
            <a:r>
              <a:rPr lang="hr-HR" dirty="0" smtClean="0">
                <a:hlinkClick r:id="rId17" tooltip="Maltese language"/>
              </a:rPr>
              <a:t>Maltese</a:t>
            </a:r>
            <a:r>
              <a:rPr lang="hr-HR" dirty="0" smtClean="0"/>
              <a:t/>
            </a:r>
            <a:br>
              <a:rPr lang="hr-HR" dirty="0" smtClean="0"/>
            </a:br>
            <a:r>
              <a:rPr lang="hr-HR" dirty="0" smtClean="0">
                <a:hlinkClick r:id="rId18" tooltip="Polish language"/>
              </a:rPr>
              <a:t>Polish</a:t>
            </a:r>
            <a:r>
              <a:rPr lang="hr-HR" dirty="0" smtClean="0"/>
              <a:t>			</a:t>
            </a:r>
            <a:r>
              <a:rPr lang="hr-HR" dirty="0" smtClean="0">
                <a:hlinkClick r:id="rId19" tooltip="Portuguese language"/>
              </a:rPr>
              <a:t>Portuguese</a:t>
            </a:r>
            <a:r>
              <a:rPr lang="hr-HR" dirty="0" smtClean="0"/>
              <a:t/>
            </a:r>
            <a:br>
              <a:rPr lang="hr-HR" dirty="0" smtClean="0"/>
            </a:br>
            <a:r>
              <a:rPr lang="hr-HR" dirty="0" smtClean="0">
                <a:hlinkClick r:id="rId20" tooltip="Romanian language"/>
              </a:rPr>
              <a:t>Romanian</a:t>
            </a:r>
            <a:r>
              <a:rPr lang="hr-HR" dirty="0" smtClean="0"/>
              <a:t>			</a:t>
            </a:r>
            <a:r>
              <a:rPr lang="hr-HR" dirty="0" smtClean="0">
                <a:hlinkClick r:id="rId21" tooltip="Slovak language"/>
              </a:rPr>
              <a:t>Slovak</a:t>
            </a:r>
            <a:r>
              <a:rPr lang="hr-HR" dirty="0" smtClean="0"/>
              <a:t/>
            </a:r>
            <a:br>
              <a:rPr lang="hr-HR" dirty="0" smtClean="0"/>
            </a:br>
            <a:r>
              <a:rPr lang="hr-HR" dirty="0" smtClean="0">
                <a:hlinkClick r:id="rId22" tooltip="Slovene language"/>
              </a:rPr>
              <a:t>Slovene</a:t>
            </a:r>
            <a:r>
              <a:rPr lang="hr-HR" dirty="0" smtClean="0"/>
              <a:t>			</a:t>
            </a:r>
            <a:r>
              <a:rPr lang="hr-HR" dirty="0" smtClean="0">
                <a:hlinkClick r:id="rId23" tooltip="Spanish language"/>
              </a:rPr>
              <a:t>Spanish</a:t>
            </a:r>
            <a:r>
              <a:rPr lang="hr-HR" dirty="0" smtClean="0"/>
              <a:t/>
            </a:r>
            <a:br>
              <a:rPr lang="hr-HR" dirty="0" smtClean="0"/>
            </a:br>
            <a:r>
              <a:rPr lang="hr-HR" dirty="0" smtClean="0">
                <a:hlinkClick r:id="rId24" tooltip="Swedish language"/>
              </a:rPr>
              <a:t>Swedish</a:t>
            </a:r>
            <a:endParaRPr lang="hr-HR" dirty="0" smtClean="0"/>
          </a:p>
          <a:p>
            <a:endParaRPr lang="hr-H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362</TotalTime>
  <Words>436</Words>
  <Application>Microsoft Office PowerPoint</Application>
  <PresentationFormat>Prikaz na zaslonu (4:3)</PresentationFormat>
  <Paragraphs>49</Paragraphs>
  <Slides>7</Slides>
  <Notes>0</Notes>
  <HiddenSlides>0</HiddenSlides>
  <MMClips>0</MMClips>
  <ScaleCrop>false</ScaleCrop>
  <HeadingPairs>
    <vt:vector size="4" baseType="variant">
      <vt:variant>
        <vt:lpstr>Tema</vt:lpstr>
      </vt:variant>
      <vt:variant>
        <vt:i4>1</vt:i4>
      </vt:variant>
      <vt:variant>
        <vt:lpstr>Naslovi slajdova</vt:lpstr>
      </vt:variant>
      <vt:variant>
        <vt:i4>7</vt:i4>
      </vt:variant>
    </vt:vector>
  </HeadingPairs>
  <TitlesOfParts>
    <vt:vector size="8" baseType="lpstr">
      <vt:lpstr>Trek</vt:lpstr>
      <vt:lpstr>Europe day ( Schuman day)</vt:lpstr>
      <vt:lpstr>European Union</vt:lpstr>
      <vt:lpstr>Flag of europe</vt:lpstr>
      <vt:lpstr>Anthem and motto of the eu</vt:lpstr>
      <vt:lpstr>Member states of the eu</vt:lpstr>
      <vt:lpstr>Nobel peace prize</vt:lpstr>
      <vt:lpstr>The eu languages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 day ( Schuman day)</dc:title>
  <dc:creator>Korsinik</dc:creator>
  <cp:lastModifiedBy>Korisnik</cp:lastModifiedBy>
  <cp:revision>28</cp:revision>
  <dcterms:created xsi:type="dcterms:W3CDTF">2013-05-06T13:49:53Z</dcterms:created>
  <dcterms:modified xsi:type="dcterms:W3CDTF">2013-05-07T10:14:57Z</dcterms:modified>
</cp:coreProperties>
</file>