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4" r:id="rId9"/>
    <p:sldId id="266" r:id="rId10"/>
    <p:sldId id="267" r:id="rId11"/>
    <p:sldId id="268" r:id="rId12"/>
    <p:sldId id="287" r:id="rId13"/>
    <p:sldId id="269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70" r:id="rId27"/>
    <p:sldId id="271" r:id="rId28"/>
    <p:sldId id="272" r:id="rId29"/>
    <p:sldId id="273" r:id="rId30"/>
    <p:sldId id="274" r:id="rId3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0" name="Rezervirano mjesto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5177-E677-4EC4-B5F2-BB5C4FE15395}" type="datetimeFigureOut">
              <a:rPr lang="sr-Latn-CS" smtClean="0"/>
              <a:pPr/>
              <a:t>20.4.2015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Rezervirano mjesto broja slajd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1D2A-8B64-4AE7-865C-23CF8D07E15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5177-E677-4EC4-B5F2-BB5C4FE15395}" type="datetimeFigureOut">
              <a:rPr lang="sr-Latn-CS" smtClean="0"/>
              <a:pPr/>
              <a:t>20.4.2015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1D2A-8B64-4AE7-865C-23CF8D07E15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5177-E677-4EC4-B5F2-BB5C4FE15395}" type="datetimeFigureOut">
              <a:rPr lang="sr-Latn-CS" smtClean="0"/>
              <a:pPr/>
              <a:t>20.4.2015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1D2A-8B64-4AE7-865C-23CF8D07E15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5177-E677-4EC4-B5F2-BB5C4FE15395}" type="datetimeFigureOut">
              <a:rPr lang="sr-Latn-CS" smtClean="0"/>
              <a:pPr/>
              <a:t>20.4.2015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1D2A-8B64-4AE7-865C-23CF8D07E15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5177-E677-4EC4-B5F2-BB5C4FE15395}" type="datetimeFigureOut">
              <a:rPr lang="sr-Latn-CS" smtClean="0"/>
              <a:pPr/>
              <a:t>20.4.2015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1D2A-8B64-4AE7-865C-23CF8D07E15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5177-E677-4EC4-B5F2-BB5C4FE15395}" type="datetimeFigureOut">
              <a:rPr lang="sr-Latn-CS" smtClean="0"/>
              <a:pPr/>
              <a:t>20.4.2015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1D2A-8B64-4AE7-865C-23CF8D07E15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5177-E677-4EC4-B5F2-BB5C4FE15395}" type="datetimeFigureOut">
              <a:rPr lang="sr-Latn-CS" smtClean="0"/>
              <a:pPr/>
              <a:t>20.4.2015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1D2A-8B64-4AE7-865C-23CF8D07E15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5177-E677-4EC4-B5F2-BB5C4FE15395}" type="datetimeFigureOut">
              <a:rPr lang="sr-Latn-CS" smtClean="0"/>
              <a:pPr/>
              <a:t>20.4.2015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1D2A-8B64-4AE7-865C-23CF8D07E15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5177-E677-4EC4-B5F2-BB5C4FE15395}" type="datetimeFigureOut">
              <a:rPr lang="sr-Latn-CS" smtClean="0"/>
              <a:pPr/>
              <a:t>20.4.2015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1D2A-8B64-4AE7-865C-23CF8D07E15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5177-E677-4EC4-B5F2-BB5C4FE15395}" type="datetimeFigureOut">
              <a:rPr lang="sr-Latn-CS" smtClean="0"/>
              <a:pPr/>
              <a:t>20.4.2015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01D2A-8B64-4AE7-865C-23CF8D07E15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s odsječenim zaobljenim jednim kut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utni trokut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B5177-E677-4EC4-B5F2-BB5C4FE15395}" type="datetimeFigureOut">
              <a:rPr lang="sr-Latn-CS" smtClean="0"/>
              <a:pPr/>
              <a:t>20.4.2015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101D2A-8B64-4AE7-865C-23CF8D07E15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10" name="Prostoručno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Prostoručno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ručno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rostoručno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ezervirano mjesto naslova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0" name="Rezervirano mjesto teksta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DB5177-E677-4EC4-B5F2-BB5C4FE15395}" type="datetimeFigureOut">
              <a:rPr lang="sr-Latn-CS" smtClean="0"/>
              <a:pPr/>
              <a:t>20.4.2015</a:t>
            </a:fld>
            <a:endParaRPr lang="hr-HR"/>
          </a:p>
        </p:txBody>
      </p:sp>
      <p:sp>
        <p:nvSpPr>
          <p:cNvPr id="22" name="Rezervirano mjesto podnožj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Rezervirano mjesto broja slajd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101D2A-8B64-4AE7-865C-23CF8D07E155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Prostoručno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Prostoručno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533400" y="4929198"/>
            <a:ext cx="7854696" cy="1071570"/>
          </a:xfrm>
        </p:spPr>
        <p:txBody>
          <a:bodyPr>
            <a:normAutofit lnSpcReduction="10000"/>
          </a:bodyPr>
          <a:lstStyle/>
          <a:p>
            <a:r>
              <a:rPr lang="hr-HR" sz="2000" dirty="0" smtClean="0">
                <a:solidFill>
                  <a:srgbClr val="002060"/>
                </a:solidFill>
              </a:rPr>
              <a:t>OŠ STJEPANA RADIĆA, BRESTOVEC OREHOVIČKI</a:t>
            </a:r>
          </a:p>
          <a:p>
            <a:r>
              <a:rPr lang="hr-HR" sz="2000" dirty="0" smtClean="0">
                <a:solidFill>
                  <a:srgbClr val="002060"/>
                </a:solidFill>
              </a:rPr>
              <a:t>RODITELJSKI SASTANAK 8.RAZREDA, 20.4.2015.</a:t>
            </a:r>
          </a:p>
          <a:p>
            <a:r>
              <a:rPr lang="hr-HR" sz="2000" dirty="0" smtClean="0">
                <a:solidFill>
                  <a:srgbClr val="002060"/>
                </a:solidFill>
              </a:rPr>
              <a:t>Izradila: Ljubica Gorički, </a:t>
            </a:r>
            <a:r>
              <a:rPr lang="hr-HR" sz="2000" dirty="0" err="1" smtClean="0">
                <a:solidFill>
                  <a:srgbClr val="002060"/>
                </a:solidFill>
              </a:rPr>
              <a:t>prof</a:t>
            </a:r>
            <a:endParaRPr lang="hr-HR" sz="2000" dirty="0" smtClean="0">
              <a:solidFill>
                <a:srgbClr val="002060"/>
              </a:solidFill>
            </a:endParaRPr>
          </a:p>
        </p:txBody>
      </p:sp>
      <p:pic>
        <p:nvPicPr>
          <p:cNvPr id="4" name="Rezervirano mjesto sadržaja 3" descr="upis_u_srednj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1357298"/>
            <a:ext cx="5600700" cy="2714645"/>
          </a:xfrm>
          <a:prstGeom prst="rect">
            <a:avLst/>
          </a:prstGeom>
        </p:spPr>
      </p:pic>
      <p:sp>
        <p:nvSpPr>
          <p:cNvPr id="5" name="Naslov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upis-u-srednju-kolu-2014-20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9" y="357167"/>
            <a:ext cx="8429684" cy="59674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rgbClr val="7030A0"/>
                </a:solidFill>
              </a:rPr>
              <a:t>PRIJAVE I UPISI</a:t>
            </a: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Preko mrežne stranice Nacionalnoga informacijskog sustava prijava i upisa u srednje škole (</a:t>
            </a:r>
            <a:r>
              <a:rPr lang="hr-HR" dirty="0" err="1" smtClean="0">
                <a:solidFill>
                  <a:srgbClr val="FF0000"/>
                </a:solidFill>
              </a:rPr>
              <a:t>NISpuSŠ</a:t>
            </a:r>
            <a:r>
              <a:rPr lang="hr-HR" dirty="0" smtClean="0"/>
              <a:t>), a na temelju natječaja za upis koje objavljuju srednje škole</a:t>
            </a:r>
          </a:p>
          <a:p>
            <a:endParaRPr lang="hr-HR" dirty="0" smtClean="0"/>
          </a:p>
        </p:txBody>
      </p:sp>
      <p:pic>
        <p:nvPicPr>
          <p:cNvPr id="5" name="Rezervirano mjesto sadržaja 3" descr="eupis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922" y="3571876"/>
            <a:ext cx="6584156" cy="27527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rgbClr val="7030A0"/>
                </a:solidFill>
              </a:rPr>
              <a:t>NA KOJI NAČIN SE PRIJAVLJUJE?</a:t>
            </a: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Na mrežnoj stranici: </a:t>
            </a:r>
            <a:r>
              <a:rPr lang="hr-HR" sz="3600" dirty="0" smtClean="0">
                <a:solidFill>
                  <a:srgbClr val="FF0000"/>
                </a:solidFill>
              </a:rPr>
              <a:t>www.upisi.hr </a:t>
            </a:r>
            <a:r>
              <a:rPr lang="hr-HR" dirty="0" smtClean="0"/>
              <a:t>nalazi se popis svih obrazovnih programa koji se mogu upisati u Republici Hrvatskoj, zajedno s uvjetima upisa</a:t>
            </a:r>
          </a:p>
          <a:p>
            <a:r>
              <a:rPr lang="hr-HR" dirty="0" smtClean="0"/>
              <a:t>korisne informacije o cjelokupnome postupku koji im predstoji kandidati mogu pronaći i na mrežnoj stranici Ministarstva znanosti, obrazovanja i sporta: </a:t>
            </a:r>
            <a:r>
              <a:rPr lang="hr-HR" sz="3600" dirty="0" smtClean="0">
                <a:solidFill>
                  <a:srgbClr val="FF0000"/>
                </a:solidFill>
              </a:rPr>
              <a:t>www.mzos.hr</a:t>
            </a:r>
          </a:p>
          <a:p>
            <a:r>
              <a:rPr lang="hr-HR" sz="3000" dirty="0" smtClean="0"/>
              <a:t>Posebno je važno pratiti i mrežne stranice srednjih škola koje kandidat želi upisati </a:t>
            </a:r>
          </a:p>
          <a:p>
            <a:endParaRPr lang="hr-HR" sz="3600" dirty="0" smtClean="0">
              <a:solidFill>
                <a:srgbClr val="FF0000"/>
              </a:solidFill>
            </a:endParaRP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>
                <a:solidFill>
                  <a:srgbClr val="7030A0"/>
                </a:solidFill>
              </a:rPr>
              <a:t>ELEKTRONIČKI IDENTITET UČENIKA</a:t>
            </a: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Kandidati koji u tekućoj školskoj godini završavaju osnovno obrazovanje u redovitome sustavu obrazovanja u Republici Hrvatskoj automatski su registrirani i u sustav se prijavljuju svojim </a:t>
            </a:r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    elektroničkim identitetom (korisničkom oznakom i lozinkom) iz sustava AAI@</a:t>
            </a:r>
            <a:r>
              <a:rPr lang="hr-HR" dirty="0" err="1" smtClean="0">
                <a:solidFill>
                  <a:srgbClr val="FF0000"/>
                </a:solidFill>
              </a:rPr>
              <a:t>EduHr</a:t>
            </a:r>
            <a:r>
              <a:rPr lang="hr-HR" dirty="0" smtClean="0">
                <a:solidFill>
                  <a:srgbClr val="FF0000"/>
                </a:solidFill>
              </a:rPr>
              <a:t> koji im dodjeljuje </a:t>
            </a:r>
          </a:p>
          <a:p>
            <a:pPr>
              <a:buNone/>
            </a:pPr>
            <a:r>
              <a:rPr lang="hr-HR" dirty="0" smtClean="0">
                <a:solidFill>
                  <a:srgbClr val="FF0000"/>
                </a:solidFill>
              </a:rPr>
              <a:t>    administrator imenika škole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>
                <a:solidFill>
                  <a:srgbClr val="7030A0"/>
                </a:solidFill>
              </a:rPr>
              <a:t>UČENICI S TEŠKOĆAMA U RAZVOJU</a:t>
            </a: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Kandidati s teškoćama u razvoju koji žele iskoristiti mogućnost izravnoga upisa danu Odlukom o elementima i kriterijima javljaju se </a:t>
            </a:r>
            <a:r>
              <a:rPr lang="hr-HR" dirty="0" smtClean="0">
                <a:solidFill>
                  <a:srgbClr val="FF0000"/>
                </a:solidFill>
              </a:rPr>
              <a:t>Uredu državne uprave u županiji (Krapina) </a:t>
            </a:r>
            <a:r>
              <a:rPr lang="hr-HR" dirty="0" smtClean="0"/>
              <a:t>koji će im pomoći u odabiru srednje škole koja provodi  jedan od programa za koji je kandidat dobio </a:t>
            </a:r>
            <a:r>
              <a:rPr lang="hr-HR" dirty="0" smtClean="0">
                <a:solidFill>
                  <a:srgbClr val="FF0000"/>
                </a:solidFill>
              </a:rPr>
              <a:t>stručno mišljenje službe za profesionalno usmjeravanje Hrvatskoga zavoda za zapošljavanje</a:t>
            </a:r>
          </a:p>
          <a:p>
            <a:r>
              <a:rPr lang="hr-HR" dirty="0" smtClean="0"/>
              <a:t>Naglašavamo da redoslijed kojim su obrazovni programi navedeni u stručnome mišljenju Hrvatskoga zavoda za zapošljavanje nikako ne predstavljaju listu prioriteta kandidata</a:t>
            </a:r>
          </a:p>
          <a:p>
            <a:endParaRPr lang="hr-HR" dirty="0" smtClean="0">
              <a:solidFill>
                <a:srgbClr val="FF0000"/>
              </a:solidFill>
            </a:endParaRP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rgbClr val="7030A0"/>
                </a:solidFill>
              </a:rPr>
              <a:t>VAŽNO !</a:t>
            </a: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sam poredak </a:t>
            </a:r>
            <a:r>
              <a:rPr lang="hr-HR" dirty="0" smtClean="0"/>
              <a:t>programa na listi prioriteta koji će roditelji i kandidat iskazati upisnome povjerenstvu ureda državne uprave </a:t>
            </a:r>
            <a:r>
              <a:rPr lang="hr-HR" dirty="0" smtClean="0">
                <a:solidFill>
                  <a:srgbClr val="FF0000"/>
                </a:solidFill>
              </a:rPr>
              <a:t>ne garantira </a:t>
            </a:r>
            <a:r>
              <a:rPr lang="hr-HR" dirty="0" smtClean="0"/>
              <a:t>da će kandidat uistinu se i upisati u onaj obrazovni program koji su naveli kao svoj prvi izbor</a:t>
            </a:r>
          </a:p>
          <a:p>
            <a:pPr>
              <a:buNone/>
            </a:pPr>
            <a:r>
              <a:rPr lang="hr-HR" dirty="0" smtClean="0"/>
              <a:t>– konačan upis </a:t>
            </a:r>
            <a:r>
              <a:rPr lang="hr-HR" dirty="0" smtClean="0">
                <a:solidFill>
                  <a:srgbClr val="FF0000"/>
                </a:solidFill>
              </a:rPr>
              <a:t>ovisi i o drugim kandidatima </a:t>
            </a:r>
            <a:r>
              <a:rPr lang="hr-HR" dirty="0" smtClean="0"/>
              <a:t>s teškoćama u razvoju na ljestvici i </a:t>
            </a:r>
            <a:r>
              <a:rPr lang="hr-HR" dirty="0" smtClean="0">
                <a:solidFill>
                  <a:srgbClr val="FF0000"/>
                </a:solidFill>
              </a:rPr>
              <a:t>njihovom broju bodova </a:t>
            </a:r>
            <a:r>
              <a:rPr lang="hr-HR" dirty="0" smtClean="0"/>
              <a:t>te </a:t>
            </a:r>
            <a:r>
              <a:rPr lang="hr-HR" dirty="0" smtClean="0">
                <a:solidFill>
                  <a:srgbClr val="FF0000"/>
                </a:solidFill>
              </a:rPr>
              <a:t>broju upisnih mjesta </a:t>
            </a:r>
            <a:r>
              <a:rPr lang="hr-HR" dirty="0" smtClean="0"/>
              <a:t>za kandidate s  teškoćama u razvoju u pojedinome razrednom odjelu, a sukladno Državnome pedagoškome standardu srednjoškolskog sustava odgoja i obrazovanja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rgbClr val="7030A0"/>
                </a:solidFill>
              </a:rPr>
              <a:t>PRVA</a:t>
            </a:r>
            <a:r>
              <a:rPr lang="hr-HR" dirty="0" smtClean="0"/>
              <a:t> PRIJAVA NA </a:t>
            </a:r>
            <a:r>
              <a:rPr lang="hr-HR" dirty="0" err="1" smtClean="0">
                <a:solidFill>
                  <a:srgbClr val="FF0000"/>
                </a:solidFill>
              </a:rPr>
              <a:t>upisi.hr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Učenik koji se prvi put prijavljuje na mrežnoj stranici: www.upisi.hr sa svojim elektroničkim identitetom iz sustava AAI@</a:t>
            </a:r>
            <a:r>
              <a:rPr lang="hr-HR" dirty="0" err="1" smtClean="0"/>
              <a:t>EduHr</a:t>
            </a:r>
            <a:r>
              <a:rPr lang="hr-HR" dirty="0" smtClean="0"/>
              <a:t>, a još ne posjeduje PIN, treba unijeti broj svoga </a:t>
            </a:r>
            <a:r>
              <a:rPr lang="hr-HR" dirty="0" err="1" smtClean="0"/>
              <a:t>mobilnogatelefona</a:t>
            </a:r>
            <a:r>
              <a:rPr lang="hr-HR" dirty="0" smtClean="0"/>
              <a:t> na koji želi SMS-om primiti </a:t>
            </a:r>
            <a:r>
              <a:rPr lang="hr-HR" sz="3600" dirty="0" smtClean="0">
                <a:solidFill>
                  <a:srgbClr val="FF0000"/>
                </a:solidFill>
              </a:rPr>
              <a:t>PIN. </a:t>
            </a:r>
          </a:p>
          <a:p>
            <a:r>
              <a:rPr lang="hr-HR" dirty="0" smtClean="0"/>
              <a:t>PIN je osobni identifikacijski broj koji služi za dodatnu zaštitu i privatnost podataka svakoga kandidata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 smtClean="0">
                <a:solidFill>
                  <a:srgbClr val="7030A0"/>
                </a:solidFill>
              </a:rPr>
              <a:t>VAŽNO!</a:t>
            </a: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Ako učenik nema mobitel </a:t>
            </a:r>
            <a:r>
              <a:rPr lang="hr-HR" dirty="0" smtClean="0">
                <a:solidFill>
                  <a:srgbClr val="FF0000"/>
                </a:solidFill>
              </a:rPr>
              <a:t>: roditelji, rođaci, razrednica</a:t>
            </a:r>
          </a:p>
          <a:p>
            <a:r>
              <a:rPr lang="hr-HR" dirty="0" smtClean="0"/>
              <a:t>Ako se izgubi PIN: </a:t>
            </a:r>
            <a:r>
              <a:rPr lang="hr-HR" dirty="0" smtClean="0">
                <a:solidFill>
                  <a:srgbClr val="FF0000"/>
                </a:solidFill>
              </a:rPr>
              <a:t>ponoviti postupak </a:t>
            </a:r>
            <a:r>
              <a:rPr lang="hr-HR" dirty="0" smtClean="0"/>
              <a:t>na broj 66129 (OPET) po cijeni od 3.72 kn</a:t>
            </a:r>
          </a:p>
          <a:p>
            <a:r>
              <a:rPr lang="hr-HR" dirty="0" smtClean="0"/>
              <a:t>Ako izgubi korisničku oznaku/lozinku: javiti se administratoru imenika u školi </a:t>
            </a:r>
            <a:r>
              <a:rPr lang="hr-HR" dirty="0" smtClean="0">
                <a:solidFill>
                  <a:srgbClr val="FF0000"/>
                </a:solidFill>
              </a:rPr>
              <a:t>(tajnica škole)</a:t>
            </a:r>
          </a:p>
          <a:p>
            <a:r>
              <a:rPr lang="hr-HR" dirty="0" smtClean="0"/>
              <a:t>Teškoće s prijavom na mrežnu stranicu: CARNet  podrška (</a:t>
            </a:r>
            <a:r>
              <a:rPr lang="hr-HR" dirty="0" smtClean="0">
                <a:solidFill>
                  <a:srgbClr val="FF0000"/>
                </a:solidFill>
              </a:rPr>
              <a:t>01/ 6661 500 ili helpdesk@</a:t>
            </a:r>
            <a:r>
              <a:rPr lang="hr-HR" dirty="0" err="1" smtClean="0">
                <a:solidFill>
                  <a:srgbClr val="FF0000"/>
                </a:solidFill>
              </a:rPr>
              <a:t>skole.hr</a:t>
            </a:r>
            <a:r>
              <a:rPr lang="hr-HR" dirty="0" smtClean="0">
                <a:solidFill>
                  <a:srgbClr val="FF0000"/>
                </a:solidFill>
              </a:rPr>
              <a:t>)</a:t>
            </a:r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>
                <a:solidFill>
                  <a:srgbClr val="7030A0"/>
                </a:solidFill>
              </a:rPr>
              <a:t>PROVJERA UNESENIH PODATAKA</a:t>
            </a: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KANDIDATI </a:t>
            </a:r>
            <a:r>
              <a:rPr lang="vi-VN" dirty="0" smtClean="0"/>
              <a:t>su dužni provjeriti osobne podatke, ocjene iz osnovne škole te, ako ih posjeduju, rezultate državnih i međunarodnih natjecanja, kao i sve ostale upisane podatke koji se nalaze u sustavu </a:t>
            </a:r>
            <a:r>
              <a:rPr lang="hr-HR" dirty="0" smtClean="0"/>
              <a:t> </a:t>
            </a:r>
            <a:r>
              <a:rPr lang="vi-VN" dirty="0" smtClean="0"/>
              <a:t>NISpUSŠ</a:t>
            </a:r>
            <a:r>
              <a:rPr lang="hr-HR" dirty="0" smtClean="0"/>
              <a:t>-a, </a:t>
            </a:r>
            <a:r>
              <a:rPr lang="vi-VN" dirty="0" smtClean="0"/>
              <a:t>a u skladu s</a:t>
            </a:r>
            <a:r>
              <a:rPr lang="hr-HR" dirty="0" smtClean="0"/>
              <a:t> </a:t>
            </a:r>
            <a:r>
              <a:rPr lang="vi-VN" dirty="0" smtClean="0"/>
              <a:t>rokovima navedenim u Kalendaru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smtClean="0">
                <a:solidFill>
                  <a:srgbClr val="FF0000"/>
                </a:solidFill>
              </a:rPr>
              <a:t>Ako su podaci netočni, učenici trebaju što prije obavijestiti razrednika</a:t>
            </a:r>
          </a:p>
          <a:p>
            <a:endParaRPr lang="vi-VN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>
                <a:solidFill>
                  <a:srgbClr val="7030A0"/>
                </a:solidFill>
              </a:rPr>
              <a:t>KAMO NAKON OSNOVNE ŠKOLE?</a:t>
            </a: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Dvije mogućnosti:</a:t>
            </a:r>
          </a:p>
          <a:p>
            <a:pPr>
              <a:buNone/>
            </a:pPr>
            <a:r>
              <a:rPr lang="hr-HR" dirty="0" smtClean="0"/>
              <a:t>   1.  nastaviti školovanje</a:t>
            </a:r>
          </a:p>
          <a:p>
            <a:pPr>
              <a:buNone/>
            </a:pPr>
            <a:r>
              <a:rPr lang="hr-HR" dirty="0" smtClean="0"/>
              <a:t>   2. ne nastaviti školovanje i uključiti se u svijet rada</a:t>
            </a:r>
          </a:p>
          <a:p>
            <a:pPr>
              <a:buNone/>
            </a:pPr>
            <a:r>
              <a:rPr lang="hr-HR" dirty="0" smtClean="0"/>
              <a:t>       </a:t>
            </a:r>
            <a:r>
              <a:rPr lang="hr-HR" sz="2400" dirty="0" smtClean="0"/>
              <a:t>PRIJAVA HRVATSKOM ZAVODU ZA ZAPOŠLJAVANJE:</a:t>
            </a:r>
          </a:p>
          <a:p>
            <a:pPr>
              <a:buFontTx/>
              <a:buChar char="-"/>
            </a:pPr>
            <a:r>
              <a:rPr lang="hr-HR" sz="2000" dirty="0" smtClean="0"/>
              <a:t>pravo na posredovanje pri zapošljavanju</a:t>
            </a:r>
          </a:p>
          <a:p>
            <a:pPr>
              <a:buFontTx/>
              <a:buChar char="-"/>
            </a:pPr>
            <a:r>
              <a:rPr lang="hr-HR" sz="2000" dirty="0" smtClean="0"/>
              <a:t>pravo na profesionalno usmjeravanje</a:t>
            </a:r>
          </a:p>
          <a:p>
            <a:pPr>
              <a:buFontTx/>
              <a:buChar char="-"/>
            </a:pPr>
            <a:r>
              <a:rPr lang="hr-HR" sz="2000" dirty="0" smtClean="0"/>
              <a:t>ostala prava koja proizlaze iz statusa nezaposlenosti</a:t>
            </a:r>
          </a:p>
          <a:p>
            <a:pPr>
              <a:buNone/>
            </a:pPr>
            <a:r>
              <a:rPr lang="hr-HR" sz="2000" dirty="0" smtClean="0"/>
              <a:t>      ZA PRIJAVU JE POTREBNO:</a:t>
            </a:r>
          </a:p>
          <a:p>
            <a:pPr>
              <a:buNone/>
            </a:pPr>
            <a:r>
              <a:rPr lang="hr-HR" sz="2000" dirty="0" smtClean="0"/>
              <a:t>                            * osobna iskaznica</a:t>
            </a:r>
          </a:p>
          <a:p>
            <a:pPr>
              <a:buNone/>
            </a:pPr>
            <a:r>
              <a:rPr lang="hr-HR" sz="2000" dirty="0" smtClean="0"/>
              <a:t>                            * izvornik svjedodžbe</a:t>
            </a:r>
          </a:p>
          <a:p>
            <a:pPr>
              <a:buNone/>
            </a:pPr>
            <a:r>
              <a:rPr lang="hr-HR" sz="2000" dirty="0" smtClean="0"/>
              <a:t>                            * OIB</a:t>
            </a:r>
          </a:p>
          <a:p>
            <a:pPr>
              <a:buFontTx/>
              <a:buChar char="-"/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>
                <a:solidFill>
                  <a:srgbClr val="7030A0"/>
                </a:solidFill>
              </a:rPr>
              <a:t>PRIJAVA OBRAZOVNIH PROGRAMA</a:t>
            </a: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Obrazovne programe, odnosno srednje škole koje ih izvode, </a:t>
            </a:r>
            <a:r>
              <a:rPr lang="hr-HR" dirty="0" smtClean="0">
                <a:solidFill>
                  <a:srgbClr val="FF0000"/>
                </a:solidFill>
              </a:rPr>
              <a:t>moguće je pretraživati</a:t>
            </a:r>
            <a:r>
              <a:rPr lang="hr-HR" dirty="0" smtClean="0"/>
              <a:t>:</a:t>
            </a:r>
          </a:p>
          <a:p>
            <a:pPr>
              <a:buNone/>
            </a:pPr>
            <a:r>
              <a:rPr lang="hr-HR" dirty="0" smtClean="0"/>
              <a:t>   - s obzirom na županiju, naziv škole, vrstu škole (javne ili privatne), naziv programa i slično.</a:t>
            </a:r>
          </a:p>
          <a:p>
            <a:r>
              <a:rPr lang="hr-HR" dirty="0" smtClean="0"/>
              <a:t>Za svaki obrazovni program moguće je pregledati </a:t>
            </a:r>
            <a:r>
              <a:rPr lang="hr-HR" dirty="0" smtClean="0">
                <a:solidFill>
                  <a:srgbClr val="FF0000"/>
                </a:solidFill>
              </a:rPr>
              <a:t>detaljnije informacije </a:t>
            </a:r>
            <a:r>
              <a:rPr lang="hr-HR" dirty="0" smtClean="0"/>
              <a:t>koje sadrže opis programa, strukturu bodovanja, popis preduvjeta i ostale važne informacije o programu.</a:t>
            </a:r>
          </a:p>
          <a:p>
            <a:r>
              <a:rPr lang="hr-HR" dirty="0" smtClean="0"/>
              <a:t>Programi koji se žele upisati </a:t>
            </a:r>
            <a:r>
              <a:rPr lang="hr-HR" dirty="0" smtClean="0">
                <a:solidFill>
                  <a:srgbClr val="FF0000"/>
                </a:solidFill>
              </a:rPr>
              <a:t>dodaju se na listu prioriteta</a:t>
            </a:r>
            <a:r>
              <a:rPr lang="hr-HR" dirty="0" smtClean="0"/>
              <a:t> koja se može mijenjati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rgbClr val="7030A0"/>
                </a:solidFill>
              </a:rPr>
              <a:t>LISTA PRIORITETA</a:t>
            </a: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na vrh liste </a:t>
            </a:r>
            <a:r>
              <a:rPr lang="hr-HR" dirty="0" smtClean="0"/>
              <a:t>postavi se obrazovni program koji se najviše želi upisati, a zatim i ostali, željenim redoslijedom</a:t>
            </a:r>
          </a:p>
          <a:p>
            <a:r>
              <a:rPr lang="hr-HR" dirty="0" smtClean="0"/>
              <a:t>Važno je da kandidati provjere jesu li im svi obrazovni programi na listi prioriteta poredani prema njihovim željama i mogućnostima jer nakon zaključavanja odabira programa odnosno škola, izmjene više </a:t>
            </a:r>
            <a:r>
              <a:rPr lang="hr-HR" dirty="0" smtClean="0">
                <a:solidFill>
                  <a:srgbClr val="FF0000"/>
                </a:solidFill>
              </a:rPr>
              <a:t>neće biti moguće.</a:t>
            </a:r>
          </a:p>
          <a:p>
            <a:r>
              <a:rPr lang="vi-VN" dirty="0" smtClean="0"/>
              <a:t>Važno je, također, da se na listi prioriteta nalaze samo obrazovni programi koje kandidat doista namjerava upisati.</a:t>
            </a:r>
            <a:endParaRPr lang="hr-HR" dirty="0" smtClean="0"/>
          </a:p>
          <a:p>
            <a:r>
              <a:rPr lang="hr-HR" dirty="0" smtClean="0"/>
              <a:t>Na listi prioriteta u jednome trenutku može se naći </a:t>
            </a:r>
          </a:p>
          <a:p>
            <a:pPr>
              <a:buNone/>
            </a:pPr>
            <a:r>
              <a:rPr lang="hr-HR" dirty="0" smtClean="0"/>
              <a:t>    najviše </a:t>
            </a:r>
            <a:r>
              <a:rPr lang="hr-HR" dirty="0" smtClean="0">
                <a:solidFill>
                  <a:srgbClr val="FF0000"/>
                </a:solidFill>
              </a:rPr>
              <a:t>šest različitih obrazovnih programa</a:t>
            </a:r>
          </a:p>
          <a:p>
            <a:endParaRPr lang="vi-VN" dirty="0" smtClean="0"/>
          </a:p>
          <a:p>
            <a:endParaRPr lang="hr-HR" dirty="0" smtClean="0">
              <a:solidFill>
                <a:srgbClr val="FF0000"/>
              </a:solidFill>
            </a:endParaRPr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>
                <a:solidFill>
                  <a:srgbClr val="7030A0"/>
                </a:solidFill>
              </a:rPr>
              <a:t>KONTINUIRANO PRAĆENJE STANJA</a:t>
            </a: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Moguće je pratiti bodovno stanje za svaki prijavljeni obrazovni program od samog početka prijave na </a:t>
            </a:r>
            <a:r>
              <a:rPr lang="hr-HR" dirty="0" smtClean="0">
                <a:solidFill>
                  <a:srgbClr val="FF0000"/>
                </a:solidFill>
              </a:rPr>
              <a:t>www.upisi.hr</a:t>
            </a:r>
          </a:p>
          <a:p>
            <a:r>
              <a:rPr lang="hr-HR" dirty="0" smtClean="0"/>
              <a:t>Ako kandidat </a:t>
            </a:r>
            <a:r>
              <a:rPr lang="hr-HR" dirty="0" smtClean="0">
                <a:solidFill>
                  <a:srgbClr val="FF0000"/>
                </a:solidFill>
              </a:rPr>
              <a:t>nije zadovoljio </a:t>
            </a:r>
            <a:r>
              <a:rPr lang="hr-HR" dirty="0" smtClean="0"/>
              <a:t>potrebne preduvjete za upis nekoga od prijavljenih programa, navedeno će biti </a:t>
            </a:r>
            <a:r>
              <a:rPr lang="hr-HR" dirty="0" smtClean="0">
                <a:solidFill>
                  <a:srgbClr val="FF0000"/>
                </a:solidFill>
              </a:rPr>
              <a:t>vidljivo na detaljnome prikazu bodovanja </a:t>
            </a:r>
            <a:r>
              <a:rPr lang="hr-HR" dirty="0" smtClean="0"/>
              <a:t>za prijavljeni program u svakome trenutku. </a:t>
            </a:r>
          </a:p>
          <a:p>
            <a:r>
              <a:rPr lang="hr-HR" dirty="0" smtClean="0"/>
              <a:t>Takve programe može </a:t>
            </a:r>
            <a:r>
              <a:rPr lang="hr-HR" dirty="0" smtClean="0">
                <a:solidFill>
                  <a:srgbClr val="FF0000"/>
                </a:solidFill>
              </a:rPr>
              <a:t>obrisati </a:t>
            </a:r>
            <a:r>
              <a:rPr lang="hr-HR" dirty="0" smtClean="0"/>
              <a:t>i prijaviti druge</a:t>
            </a:r>
          </a:p>
          <a:p>
            <a:pPr>
              <a:buNone/>
            </a:pP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rgbClr val="7030A0"/>
                </a:solidFill>
              </a:rPr>
              <a:t>LJESTVICE PORETKA</a:t>
            </a: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u="sng" dirty="0" smtClean="0"/>
              <a:t>Ogledne </a:t>
            </a:r>
            <a:r>
              <a:rPr lang="hr-HR" dirty="0" smtClean="0"/>
              <a:t>: podložne promjenama, neprestano se mijenjaju (svakih sat vremena)</a:t>
            </a:r>
          </a:p>
          <a:p>
            <a:r>
              <a:rPr lang="hr-HR" u="sng" dirty="0" smtClean="0"/>
              <a:t>Konačne: </a:t>
            </a:r>
            <a:r>
              <a:rPr lang="hr-HR" dirty="0" smtClean="0"/>
              <a:t>na datum naveden u Kalendaru postaju konačne i više se ne mijenjaju</a:t>
            </a:r>
          </a:p>
          <a:p>
            <a:r>
              <a:rPr lang="hr-HR" dirty="0" smtClean="0"/>
              <a:t>Prijavnicu s konačnim rezultatom ispisuje </a:t>
            </a:r>
            <a:r>
              <a:rPr lang="hr-HR" dirty="0" smtClean="0">
                <a:solidFill>
                  <a:srgbClr val="FF0000"/>
                </a:solidFill>
              </a:rPr>
              <a:t>razrednik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Učenik i roditelj potpisuju prijavnicu u školi </a:t>
            </a:r>
            <a:r>
              <a:rPr lang="hr-HR" dirty="0" smtClean="0"/>
              <a:t>(ukoliko imaju primjedbe rješava ih </a:t>
            </a:r>
            <a:r>
              <a:rPr lang="hr-HR" dirty="0" smtClean="0">
                <a:solidFill>
                  <a:srgbClr val="FF0000"/>
                </a:solidFill>
              </a:rPr>
              <a:t>ravnatelj škole)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PRIJAVNICA</a:t>
            </a:r>
            <a:r>
              <a:rPr lang="hr-HR" dirty="0" smtClean="0"/>
              <a:t> predstavlja konačnu odluku , a ne  UPIS u željeni program</a:t>
            </a:r>
            <a:endParaRPr lang="hr-HR" dirty="0" smtClean="0">
              <a:solidFill>
                <a:srgbClr val="FF0000"/>
              </a:solidFill>
            </a:endParaRPr>
          </a:p>
          <a:p>
            <a:endParaRPr lang="hr-HR" dirty="0" smtClean="0">
              <a:solidFill>
                <a:srgbClr val="FF0000"/>
              </a:solidFill>
            </a:endParaRP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rgbClr val="7030A0"/>
                </a:solidFill>
              </a:rPr>
              <a:t>UPIS U PROGRAM</a:t>
            </a: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TRENUTKOM OBJAVE KONAČNIH LJESTVICA učenik stječe pravo upisa u program prema najvišem prioritetu</a:t>
            </a:r>
          </a:p>
          <a:p>
            <a:r>
              <a:rPr lang="hr-HR" dirty="0" smtClean="0"/>
              <a:t>Sa mrežnih stranica treba skinuti </a:t>
            </a:r>
            <a:r>
              <a:rPr lang="hr-HR" dirty="0" smtClean="0">
                <a:solidFill>
                  <a:srgbClr val="FF0000"/>
                </a:solidFill>
              </a:rPr>
              <a:t>UPISNICU, </a:t>
            </a:r>
            <a:r>
              <a:rPr lang="hr-HR" dirty="0" smtClean="0"/>
              <a:t>popuniti ju, potpisati (učenik i roditelji)  i predati u srednju školu do datuma navedenog u Kalendaru</a:t>
            </a:r>
          </a:p>
          <a:p>
            <a:r>
              <a:rPr lang="hr-HR" dirty="0" smtClean="0"/>
              <a:t>Nakon što upisnicu predaju u SŠ učenik je</a:t>
            </a:r>
            <a:r>
              <a:rPr lang="hr-HR" dirty="0" smtClean="0">
                <a:solidFill>
                  <a:srgbClr val="FF0000"/>
                </a:solidFill>
              </a:rPr>
              <a:t> UPISAN</a:t>
            </a:r>
          </a:p>
          <a:p>
            <a:r>
              <a:rPr lang="hr-HR" dirty="0" smtClean="0"/>
              <a:t>nakon toga u školu donosi </a:t>
            </a:r>
            <a:r>
              <a:rPr lang="hr-HR" dirty="0" smtClean="0">
                <a:solidFill>
                  <a:srgbClr val="FF0000"/>
                </a:solidFill>
              </a:rPr>
              <a:t>liječničku potvrdu </a:t>
            </a:r>
            <a:r>
              <a:rPr lang="hr-HR" dirty="0" smtClean="0"/>
              <a:t>ili </a:t>
            </a:r>
            <a:r>
              <a:rPr lang="hr-HR" dirty="0" smtClean="0">
                <a:solidFill>
                  <a:srgbClr val="FF0000"/>
                </a:solidFill>
              </a:rPr>
              <a:t>ugovor o naukovanju</a:t>
            </a:r>
            <a:endParaRPr lang="hr-H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rgbClr val="7030A0"/>
                </a:solidFill>
              </a:rPr>
              <a:t>KALENDAR</a:t>
            </a: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Datumi </a:t>
            </a:r>
            <a:r>
              <a:rPr lang="hr-HR" dirty="0" smtClean="0"/>
              <a:t>koje je važno upamtiti:</a:t>
            </a:r>
          </a:p>
          <a:p>
            <a:r>
              <a:rPr lang="hr-HR" dirty="0" smtClean="0"/>
              <a:t>Ljetni upisni rok</a:t>
            </a:r>
          </a:p>
          <a:p>
            <a:r>
              <a:rPr lang="hr-HR" dirty="0" smtClean="0"/>
              <a:t>Jesenski upisni rok</a:t>
            </a:r>
          </a:p>
          <a:p>
            <a:endParaRPr lang="hr-HR" dirty="0" smtClean="0"/>
          </a:p>
          <a:p>
            <a:r>
              <a:rPr lang="hr-HR" dirty="0" smtClean="0"/>
              <a:t>Biti će </a:t>
            </a:r>
            <a:r>
              <a:rPr lang="hr-HR" dirty="0" smtClean="0">
                <a:solidFill>
                  <a:srgbClr val="FF0000"/>
                </a:solidFill>
              </a:rPr>
              <a:t>objavljen</a:t>
            </a:r>
            <a:r>
              <a:rPr lang="hr-HR" dirty="0" smtClean="0"/>
              <a:t> na mrežnim stranicama </a:t>
            </a:r>
            <a:r>
              <a:rPr lang="hr-HR" dirty="0" err="1" smtClean="0"/>
              <a:t>CARNeta</a:t>
            </a:r>
            <a:r>
              <a:rPr lang="hr-HR" dirty="0" smtClean="0"/>
              <a:t>, </a:t>
            </a:r>
            <a:r>
              <a:rPr lang="hr-HR" dirty="0" err="1" smtClean="0"/>
              <a:t>MZOŠa</a:t>
            </a:r>
            <a:r>
              <a:rPr lang="hr-HR" dirty="0" smtClean="0"/>
              <a:t>- i naše škole u brošuri Idemo u srednju! Tijekom svibnja</a:t>
            </a:r>
          </a:p>
          <a:p>
            <a:r>
              <a:rPr lang="hr-HR" dirty="0" smtClean="0">
                <a:solidFill>
                  <a:srgbClr val="FF0000"/>
                </a:solidFill>
              </a:rPr>
              <a:t>Letak </a:t>
            </a:r>
            <a:r>
              <a:rPr lang="hr-HR" dirty="0" smtClean="0"/>
              <a:t>s kratkim informacijama i adresama dobiti će svaki učenik u pisanom obliku!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5" name="Rezervirano mjesto sadržaja 4" descr="upis-u-srednju-kolu-2014-23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428604"/>
            <a:ext cx="8286807" cy="589599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upis-u-srednju-kolu-2014-24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7" y="428605"/>
            <a:ext cx="8286808" cy="58959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upis-u-srednju-kolu-2014-25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7" y="500043"/>
            <a:ext cx="8286808" cy="582455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upis-u-srednju-kolu-2014-26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428605"/>
            <a:ext cx="8429683" cy="58959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200" dirty="0" smtClean="0">
                <a:solidFill>
                  <a:srgbClr val="7030A0"/>
                </a:solidFill>
              </a:rPr>
              <a:t>SREDNJOŠKOLSKI SUSTAV REPUBLIKE HRVATSKE</a:t>
            </a:r>
            <a:endParaRPr lang="hr-HR" sz="3200" dirty="0">
              <a:solidFill>
                <a:srgbClr val="7030A0"/>
              </a:solidFill>
            </a:endParaRPr>
          </a:p>
        </p:txBody>
      </p:sp>
      <p:pic>
        <p:nvPicPr>
          <p:cNvPr id="4" name="Rezervirano mjesto sadržaja 3" descr="srednje_skole_shem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2177256"/>
            <a:ext cx="6572296" cy="39052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PITANJA, PRIMJEDBE…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pPr algn="r"/>
            <a:r>
              <a:rPr lang="hr-HR" dirty="0" smtClean="0">
                <a:solidFill>
                  <a:srgbClr val="FF0000"/>
                </a:solidFill>
              </a:rPr>
              <a:t>HVALA NA POZORNOSTI!</a:t>
            </a:r>
          </a:p>
          <a:p>
            <a:r>
              <a:rPr lang="hr-HR" sz="1400" dirty="0" smtClean="0"/>
              <a:t>Izvor: Upisi u SŠ 2014.,</a:t>
            </a:r>
            <a:r>
              <a:rPr lang="hr-HR" sz="1400" dirty="0" err="1" smtClean="0"/>
              <a:t>slide</a:t>
            </a:r>
            <a:r>
              <a:rPr lang="hr-HR" sz="1400" dirty="0" smtClean="0"/>
              <a:t> </a:t>
            </a:r>
            <a:r>
              <a:rPr lang="hr-HR" sz="1400" dirty="0" err="1" smtClean="0"/>
              <a:t>share</a:t>
            </a:r>
            <a:r>
              <a:rPr lang="hr-HR" sz="1400" dirty="0" smtClean="0"/>
              <a:t>, fotografije:  Internet</a:t>
            </a:r>
          </a:p>
          <a:p>
            <a:r>
              <a:rPr lang="hr-HR" sz="1400" dirty="0" smtClean="0"/>
              <a:t>Izvor: brošura “Idemo u srednju!” (2014/15., CARNet , MZOŠ)</a:t>
            </a:r>
            <a:endParaRPr lang="hr-HR" sz="1400" dirty="0"/>
          </a:p>
        </p:txBody>
      </p:sp>
      <p:pic>
        <p:nvPicPr>
          <p:cNvPr id="4" name="Rezervirano mjesto sadržaja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2143116"/>
            <a:ext cx="6786610" cy="27106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6" name="Rezervirano mjesto sadržaja 5" descr="shema obrazovnog sustava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357166"/>
            <a:ext cx="8286808" cy="596743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 smtClean="0">
                <a:solidFill>
                  <a:srgbClr val="7030A0"/>
                </a:solidFill>
              </a:rPr>
              <a:t>UVJETI UPISA U SREDNJU ŠKOLU</a:t>
            </a: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U srednju školu upisuju se kandidati koji su završili  ili završavaju osnovno obrazovanje u 2015. godini</a:t>
            </a:r>
          </a:p>
          <a:p>
            <a:r>
              <a:rPr lang="hr-HR" dirty="0" smtClean="0"/>
              <a:t>Pod jednakim uvjetima upisuju se kandidati hrvatski državljani, Hrvati iz drugih država, djeca državljana iz država članica Europske unije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ŠTO SE SVE VREDNUJE I BODUJE ZA UPIS?</a:t>
            </a:r>
          </a:p>
          <a:p>
            <a:pPr>
              <a:buNone/>
            </a:pPr>
            <a:r>
              <a:rPr lang="hr-HR" dirty="0" smtClean="0"/>
              <a:t>    1. zajednički elementi</a:t>
            </a:r>
          </a:p>
          <a:p>
            <a:pPr>
              <a:buNone/>
            </a:pPr>
            <a:r>
              <a:rPr lang="hr-HR" dirty="0" smtClean="0"/>
              <a:t>    2. dodatni elementi</a:t>
            </a:r>
          </a:p>
          <a:p>
            <a:pPr>
              <a:buNone/>
            </a:pPr>
            <a:r>
              <a:rPr lang="hr-HR" dirty="0" smtClean="0"/>
              <a:t>    3. posebni elementi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upis-u-srednju-kolu-2014-6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9" y="428604"/>
            <a:ext cx="8429684" cy="589599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rgbClr val="7030A0"/>
                </a:solidFill>
              </a:rPr>
              <a:t>DODATNI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7030A0"/>
                </a:solidFill>
              </a:rPr>
              <a:t>ELEMENT</a:t>
            </a: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r-HR" dirty="0" smtClean="0">
                <a:solidFill>
                  <a:srgbClr val="FF0000"/>
                </a:solidFill>
              </a:rPr>
              <a:t>Čine ga sposobnosti i darovitosti učenika</a:t>
            </a:r>
          </a:p>
          <a:p>
            <a:endParaRPr lang="hr-HR" dirty="0" smtClean="0"/>
          </a:p>
          <a:p>
            <a:r>
              <a:rPr lang="hr-HR" dirty="0" smtClean="0"/>
              <a:t>Dokazuju se i vrednuju: </a:t>
            </a:r>
          </a:p>
          <a:p>
            <a:pPr>
              <a:buNone/>
            </a:pPr>
            <a:r>
              <a:rPr lang="hr-HR" dirty="0" smtClean="0"/>
              <a:t>    - na osnovi provjere posebnih vještina i sposobnosti </a:t>
            </a:r>
          </a:p>
          <a:p>
            <a:pPr>
              <a:buNone/>
            </a:pPr>
            <a:r>
              <a:rPr lang="hr-HR" dirty="0" smtClean="0"/>
              <a:t>    - na osnovi postignutih rezultata na natjecanjima u znanju</a:t>
            </a:r>
          </a:p>
          <a:p>
            <a:pPr>
              <a:buNone/>
            </a:pPr>
            <a:r>
              <a:rPr lang="hr-HR" dirty="0" smtClean="0"/>
              <a:t>    - na osnovi postignutih rezultata na natjecanjima školskih sportskih društava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rgbClr val="7030A0"/>
                </a:solidFill>
              </a:rPr>
              <a:t>POSEBAN</a:t>
            </a:r>
            <a:r>
              <a:rPr lang="hr-HR" dirty="0" smtClean="0"/>
              <a:t>  </a:t>
            </a:r>
            <a:r>
              <a:rPr lang="hr-HR" dirty="0" smtClean="0">
                <a:solidFill>
                  <a:srgbClr val="7030A0"/>
                </a:solidFill>
              </a:rPr>
              <a:t>ELEMENT</a:t>
            </a: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hr-HR" sz="3100" dirty="0" smtClean="0">
                <a:solidFill>
                  <a:srgbClr val="FF0000"/>
                </a:solidFill>
              </a:rPr>
              <a:t>Čini ga uspjeh kandidata koji su ostvarili u otežanim uvjetima obrazovanja</a:t>
            </a:r>
          </a:p>
          <a:p>
            <a:pPr>
              <a:buNone/>
            </a:pPr>
            <a:r>
              <a:rPr lang="hr-HR" sz="3100" dirty="0" smtClean="0"/>
              <a:t>Kandidatima će se priznati ostvarivanje isključivo jednoga (najpovoljnijega) od sljedećih </a:t>
            </a:r>
          </a:p>
          <a:p>
            <a:r>
              <a:rPr lang="hr-HR" dirty="0" smtClean="0"/>
              <a:t>kandidat s </a:t>
            </a:r>
            <a:r>
              <a:rPr lang="hr-HR" dirty="0" smtClean="0">
                <a:solidFill>
                  <a:schemeClr val="accent1">
                    <a:lumMod val="50000"/>
                  </a:schemeClr>
                </a:solidFill>
              </a:rPr>
              <a:t>teškoćama u razvoju </a:t>
            </a:r>
          </a:p>
          <a:p>
            <a:r>
              <a:rPr lang="hr-HR" dirty="0" smtClean="0"/>
              <a:t>kandidat sa </a:t>
            </a:r>
            <a:r>
              <a:rPr lang="hr-HR" dirty="0" smtClean="0">
                <a:solidFill>
                  <a:schemeClr val="accent1">
                    <a:lumMod val="50000"/>
                  </a:schemeClr>
                </a:solidFill>
              </a:rPr>
              <a:t>zdravstvenim teškoćama </a:t>
            </a:r>
          </a:p>
          <a:p>
            <a:r>
              <a:rPr lang="hr-HR" dirty="0" smtClean="0"/>
              <a:t>kandidat koji  živi uz jednoga i/ili oba roditelja s dugotrajnom teškom bolesti</a:t>
            </a:r>
          </a:p>
          <a:p>
            <a:r>
              <a:rPr lang="hr-HR" dirty="0" smtClean="0"/>
              <a:t>kandidat  koji živi uz dugotrajno nezaposlena oba roditelja</a:t>
            </a:r>
          </a:p>
          <a:p>
            <a:r>
              <a:rPr lang="hr-HR" dirty="0" smtClean="0"/>
              <a:t>kandidat  koji  živi uz samohranoga roditelja korisnika socijalne skrbi</a:t>
            </a:r>
          </a:p>
          <a:p>
            <a:r>
              <a:rPr lang="hr-HR" dirty="0" smtClean="0"/>
              <a:t>kandidat kojem  je jedan roditelj preminuo </a:t>
            </a:r>
          </a:p>
          <a:p>
            <a:r>
              <a:rPr lang="hr-HR" dirty="0" smtClean="0"/>
              <a:t>kandidat koji je bez roditelja ili odgovarajuće roditeljske skrbi</a:t>
            </a:r>
          </a:p>
          <a:p>
            <a:r>
              <a:rPr lang="hr-HR" dirty="0" smtClean="0"/>
              <a:t>kandidat koji je pripadnik romske nacionalne manjine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>
                <a:solidFill>
                  <a:srgbClr val="7030A0"/>
                </a:solidFill>
              </a:rPr>
              <a:t>DOKUMENTACIJA</a:t>
            </a: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Za ostvarenje dodatnih bodova na temelju zdravstvenih teškoća ili otežanih uvjeta  obrazovanja, potrebnu dokumentaciju,navedenu u Odluci o elementima i kriterijima za izbor  kandidata za upis u srednje škole u školskoj godini 2015./2016., učenici donose </a:t>
            </a:r>
            <a:r>
              <a:rPr lang="hr-HR" sz="4400" dirty="0" smtClean="0">
                <a:solidFill>
                  <a:srgbClr val="FF0000"/>
                </a:solidFill>
              </a:rPr>
              <a:t>razredniku u  osnovnoj školi koji će je unijeti u sustav. 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jek">
  <a:themeElements>
    <a:clrScheme name="Tije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ije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je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171</TotalTime>
  <Words>1243</Words>
  <Application>Microsoft Office PowerPoint</Application>
  <PresentationFormat>Prikaz na zaslonu (4:3)</PresentationFormat>
  <Paragraphs>123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30</vt:i4>
      </vt:variant>
    </vt:vector>
  </HeadingPairs>
  <TitlesOfParts>
    <vt:vector size="31" baseType="lpstr">
      <vt:lpstr>Tijek</vt:lpstr>
      <vt:lpstr>Slajd 1</vt:lpstr>
      <vt:lpstr>KAMO NAKON OSNOVNE ŠKOLE?</vt:lpstr>
      <vt:lpstr>SREDNJOŠKOLSKI SUSTAV REPUBLIKE HRVATSKE</vt:lpstr>
      <vt:lpstr>Slajd 4</vt:lpstr>
      <vt:lpstr>UVJETI UPISA U SREDNJU ŠKOLU</vt:lpstr>
      <vt:lpstr>Slajd 6</vt:lpstr>
      <vt:lpstr>DODATNI ELEMENT</vt:lpstr>
      <vt:lpstr>POSEBAN  ELEMENT</vt:lpstr>
      <vt:lpstr>DOKUMENTACIJA</vt:lpstr>
      <vt:lpstr>Slajd 10</vt:lpstr>
      <vt:lpstr>PRIJAVE I UPISI</vt:lpstr>
      <vt:lpstr>Slajd 12</vt:lpstr>
      <vt:lpstr>NA KOJI NAČIN SE PRIJAVLJUJE?</vt:lpstr>
      <vt:lpstr>ELEKTRONIČKI IDENTITET UČENIKA</vt:lpstr>
      <vt:lpstr>UČENICI S TEŠKOĆAMA U RAZVOJU</vt:lpstr>
      <vt:lpstr>VAŽNO !</vt:lpstr>
      <vt:lpstr>PRVA PRIJAVA NA upisi.hr</vt:lpstr>
      <vt:lpstr>VAŽNO!</vt:lpstr>
      <vt:lpstr>PROVJERA UNESENIH PODATAKA</vt:lpstr>
      <vt:lpstr>PRIJAVA OBRAZOVNIH PROGRAMA</vt:lpstr>
      <vt:lpstr>LISTA PRIORITETA</vt:lpstr>
      <vt:lpstr>KONTINUIRANO PRAĆENJE STANJA</vt:lpstr>
      <vt:lpstr>LJESTVICE PORETKA</vt:lpstr>
      <vt:lpstr>UPIS U PROGRAM</vt:lpstr>
      <vt:lpstr>KALENDAR</vt:lpstr>
      <vt:lpstr>Slajd 26</vt:lpstr>
      <vt:lpstr>Slajd 27</vt:lpstr>
      <vt:lpstr>Slajd 28</vt:lpstr>
      <vt:lpstr>Slajd 29</vt:lpstr>
      <vt:lpstr>PITANJA, PRIMJEDBE…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IDEMO U SREDNJU!</dc:title>
  <dc:creator>Korisnik</dc:creator>
  <cp:lastModifiedBy>Korisnik</cp:lastModifiedBy>
  <cp:revision>18</cp:revision>
  <dcterms:created xsi:type="dcterms:W3CDTF">2015-04-20T11:34:34Z</dcterms:created>
  <dcterms:modified xsi:type="dcterms:W3CDTF">2015-04-20T14:27:54Z</dcterms:modified>
</cp:coreProperties>
</file>